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75"/>
  </p:notesMasterIdLst>
  <p:sldIdLst>
    <p:sldId id="267" r:id="rId4"/>
    <p:sldId id="299" r:id="rId5"/>
    <p:sldId id="257" r:id="rId6"/>
    <p:sldId id="326" r:id="rId7"/>
    <p:sldId id="272" r:id="rId8"/>
    <p:sldId id="399" r:id="rId9"/>
    <p:sldId id="398" r:id="rId10"/>
    <p:sldId id="268" r:id="rId11"/>
    <p:sldId id="400" r:id="rId12"/>
    <p:sldId id="401" r:id="rId13"/>
    <p:sldId id="287" r:id="rId14"/>
    <p:sldId id="403" r:id="rId15"/>
    <p:sldId id="338" r:id="rId16"/>
    <p:sldId id="404" r:id="rId17"/>
    <p:sldId id="284" r:id="rId18"/>
    <p:sldId id="327" r:id="rId19"/>
    <p:sldId id="405" r:id="rId20"/>
    <p:sldId id="407" r:id="rId21"/>
    <p:sldId id="397" r:id="rId22"/>
    <p:sldId id="408" r:id="rId23"/>
    <p:sldId id="409" r:id="rId24"/>
    <p:sldId id="410" r:id="rId25"/>
    <p:sldId id="411" r:id="rId26"/>
    <p:sldId id="415" r:id="rId27"/>
    <p:sldId id="416" r:id="rId28"/>
    <p:sldId id="417" r:id="rId29"/>
    <p:sldId id="412" r:id="rId30"/>
    <p:sldId id="414" r:id="rId31"/>
    <p:sldId id="396" r:id="rId32"/>
    <p:sldId id="275" r:id="rId33"/>
    <p:sldId id="329" r:id="rId34"/>
    <p:sldId id="372" r:id="rId35"/>
    <p:sldId id="378" r:id="rId36"/>
    <p:sldId id="290" r:id="rId37"/>
    <p:sldId id="334" r:id="rId38"/>
    <p:sldId id="328" r:id="rId39"/>
    <p:sldId id="337" r:id="rId40"/>
    <p:sldId id="339" r:id="rId41"/>
    <p:sldId id="391" r:id="rId42"/>
    <p:sldId id="323" r:id="rId43"/>
    <p:sldId id="325" r:id="rId44"/>
    <p:sldId id="322" r:id="rId45"/>
    <p:sldId id="392" r:id="rId46"/>
    <p:sldId id="340" r:id="rId47"/>
    <p:sldId id="289" r:id="rId48"/>
    <p:sldId id="361" r:id="rId49"/>
    <p:sldId id="300" r:id="rId50"/>
    <p:sldId id="366" r:id="rId51"/>
    <p:sldId id="364" r:id="rId52"/>
    <p:sldId id="363" r:id="rId53"/>
    <p:sldId id="367" r:id="rId54"/>
    <p:sldId id="368" r:id="rId55"/>
    <p:sldId id="370" r:id="rId56"/>
    <p:sldId id="371" r:id="rId57"/>
    <p:sldId id="373" r:id="rId58"/>
    <p:sldId id="374" r:id="rId59"/>
    <p:sldId id="375" r:id="rId60"/>
    <p:sldId id="379" r:id="rId61"/>
    <p:sldId id="380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389" r:id="rId70"/>
    <p:sldId id="390" r:id="rId71"/>
    <p:sldId id="358" r:id="rId72"/>
    <p:sldId id="359" r:id="rId73"/>
    <p:sldId id="356" r:id="rId7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267"/>
            <p14:sldId id="299"/>
            <p14:sldId id="257"/>
            <p14:sldId id="326"/>
            <p14:sldId id="272"/>
            <p14:sldId id="399"/>
            <p14:sldId id="398"/>
            <p14:sldId id="268"/>
            <p14:sldId id="400"/>
            <p14:sldId id="401"/>
            <p14:sldId id="287"/>
            <p14:sldId id="403"/>
            <p14:sldId id="338"/>
            <p14:sldId id="404"/>
            <p14:sldId id="284"/>
            <p14:sldId id="327"/>
            <p14:sldId id="405"/>
            <p14:sldId id="407"/>
            <p14:sldId id="397"/>
            <p14:sldId id="408"/>
            <p14:sldId id="409"/>
            <p14:sldId id="410"/>
            <p14:sldId id="411"/>
            <p14:sldId id="415"/>
            <p14:sldId id="416"/>
            <p14:sldId id="417"/>
            <p14:sldId id="412"/>
            <p14:sldId id="414"/>
            <p14:sldId id="396"/>
            <p14:sldId id="275"/>
            <p14:sldId id="329"/>
            <p14:sldId id="372"/>
            <p14:sldId id="378"/>
            <p14:sldId id="290"/>
            <p14:sldId id="334"/>
            <p14:sldId id="328"/>
            <p14:sldId id="337"/>
            <p14:sldId id="339"/>
            <p14:sldId id="391"/>
            <p14:sldId id="323"/>
            <p14:sldId id="325"/>
            <p14:sldId id="322"/>
            <p14:sldId id="392"/>
            <p14:sldId id="340"/>
            <p14:sldId id="289"/>
          </p14:sldIdLst>
        </p14:section>
        <p14:section name="Exploratória Univariada" id="{45454901-2916-41F0-B788-C33206745683}">
          <p14:sldIdLst>
            <p14:sldId id="361"/>
            <p14:sldId id="300"/>
            <p14:sldId id="366"/>
            <p14:sldId id="364"/>
            <p14:sldId id="363"/>
            <p14:sldId id="367"/>
            <p14:sldId id="368"/>
            <p14:sldId id="370"/>
            <p14:sldId id="371"/>
            <p14:sldId id="373"/>
            <p14:sldId id="374"/>
            <p14:sldId id="375"/>
            <p14:sldId id="379"/>
            <p14:sldId id="380"/>
          </p14:sldIdLst>
        </p14:section>
        <p14:section name="Exploratória Bivariada" id="{AD9AE1E5-C46B-4D09-9D41-120E64233284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Variáveis Removidas" id="{1D3E3792-116E-48CB-95DD-E5808211D1D0}">
          <p14:sldIdLst>
            <p14:sldId id="358"/>
            <p14:sldId id="35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BD9FF"/>
    <a:srgbClr val="CCECFF"/>
    <a:srgbClr val="6ADBD9"/>
    <a:srgbClr val="02BAB1"/>
    <a:srgbClr val="DDDDD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4847-69D6-437F-B296-8D544F65F699}" v="7" dt="2021-10-14T23:32:33.246"/>
    <p1510:client id="{90C36410-AB4C-4847-881F-55A25EB115AA}" v="39" dt="2021-10-14T01:37:59.573"/>
    <p1510:client id="{C807A784-CB8F-4A74-AE3C-34A67D42C769}" v="32" dt="2021-10-14T23:19:47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3134" autoAdjust="0"/>
  </p:normalViewPr>
  <p:slideViewPr>
    <p:cSldViewPr snapToGrid="0">
      <p:cViewPr varScale="1">
        <p:scale>
          <a:sx n="113" d="100"/>
          <a:sy n="113" d="100"/>
        </p:scale>
        <p:origin x="528" y="138"/>
      </p:cViewPr>
      <p:guideLst>
        <p:guide orient="horz" pos="2183"/>
        <p:guide pos="234"/>
        <p:guide pos="2434"/>
        <p:guide orient="horz" pos="1525"/>
        <p:guide orient="horz" pos="2795"/>
        <p:guide orient="horz" pos="3430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Sanches" userId="202e418ef9589a2f" providerId="Windows Live" clId="Web-{90C36410-AB4C-4847-881F-55A25EB115AA}"/>
    <pc:docChg chg="modSld">
      <pc:chgData name="Gustavo Sanches" userId="202e418ef9589a2f" providerId="Windows Live" clId="Web-{90C36410-AB4C-4847-881F-55A25EB115AA}" dt="2021-10-14T01:37:59.573" v="21" actId="20577"/>
      <pc:docMkLst>
        <pc:docMk/>
      </pc:docMkLst>
      <pc:sldChg chg="modSp">
        <pc:chgData name="Gustavo Sanches" userId="202e418ef9589a2f" providerId="Windows Live" clId="Web-{90C36410-AB4C-4847-881F-55A25EB115AA}" dt="2021-10-14T01:19:30.370" v="3" actId="20577"/>
        <pc:sldMkLst>
          <pc:docMk/>
          <pc:sldMk cId="2296442677" sldId="268"/>
        </pc:sldMkLst>
        <pc:spChg chg="mod">
          <ac:chgData name="Gustavo Sanches" userId="202e418ef9589a2f" providerId="Windows Live" clId="Web-{90C36410-AB4C-4847-881F-55A25EB115AA}" dt="2021-10-14T01:19:30.370" v="3" actId="20577"/>
          <ac:spMkLst>
            <pc:docMk/>
            <pc:sldMk cId="2296442677" sldId="268"/>
            <ac:spMk id="12" creationId="{17BD6BCE-F462-485D-9D0B-776FE951363B}"/>
          </ac:spMkLst>
        </pc:spChg>
      </pc:sldChg>
      <pc:sldChg chg="addSp delSp">
        <pc:chgData name="Gustavo Sanches" userId="202e418ef9589a2f" providerId="Windows Live" clId="Web-{90C36410-AB4C-4847-881F-55A25EB115AA}" dt="2021-10-14T01:18:57.682" v="1"/>
        <pc:sldMkLst>
          <pc:docMk/>
          <pc:sldMk cId="864902390" sldId="285"/>
        </pc:sldMkLst>
        <pc:spChg chg="add del">
          <ac:chgData name="Gustavo Sanches" userId="202e418ef9589a2f" providerId="Windows Live" clId="Web-{90C36410-AB4C-4847-881F-55A25EB115AA}" dt="2021-10-14T01:18:57.682" v="1"/>
          <ac:spMkLst>
            <pc:docMk/>
            <pc:sldMk cId="864902390" sldId="285"/>
            <ac:spMk id="19" creationId="{C7653D6A-8ACA-417F-AFF4-E33C10C3F7D1}"/>
          </ac:spMkLst>
        </pc:spChg>
      </pc:sldChg>
      <pc:sldChg chg="modSp">
        <pc:chgData name="Gustavo Sanches" userId="202e418ef9589a2f" providerId="Windows Live" clId="Web-{90C36410-AB4C-4847-881F-55A25EB115AA}" dt="2021-10-14T01:20:33.574" v="7" actId="20577"/>
        <pc:sldMkLst>
          <pc:docMk/>
          <pc:sldMk cId="3743652329" sldId="287"/>
        </pc:sldMkLst>
        <pc:spChg chg="mod">
          <ac:chgData name="Gustavo Sanches" userId="202e418ef9589a2f" providerId="Windows Live" clId="Web-{90C36410-AB4C-4847-881F-55A25EB115AA}" dt="2021-10-14T01:20:33.574" v="7" actId="20577"/>
          <ac:spMkLst>
            <pc:docMk/>
            <pc:sldMk cId="3743652329" sldId="287"/>
            <ac:spMk id="27" creationId="{6B77B00B-46BE-4304-8854-F63C7AC6E6E4}"/>
          </ac:spMkLst>
        </pc:spChg>
      </pc:sldChg>
      <pc:sldChg chg="modSp">
        <pc:chgData name="Gustavo Sanches" userId="202e418ef9589a2f" providerId="Windows Live" clId="Web-{90C36410-AB4C-4847-881F-55A25EB115AA}" dt="2021-10-14T01:37:59.573" v="21" actId="20577"/>
        <pc:sldMkLst>
          <pc:docMk/>
          <pc:sldMk cId="2715339146" sldId="323"/>
        </pc:sldMkLst>
        <pc:spChg chg="mod">
          <ac:chgData name="Gustavo Sanches" userId="202e418ef9589a2f" providerId="Windows Live" clId="Web-{90C36410-AB4C-4847-881F-55A25EB115AA}" dt="2021-10-14T01:37:59.573" v="21" actId="20577"/>
          <ac:spMkLst>
            <pc:docMk/>
            <pc:sldMk cId="2715339146" sldId="323"/>
            <ac:spMk id="10" creationId="{119A2CB7-B11C-4B81-8A8A-CC1F0A49AC96}"/>
          </ac:spMkLst>
        </pc:spChg>
      </pc:sldChg>
      <pc:sldChg chg="modSp">
        <pc:chgData name="Gustavo Sanches" userId="202e418ef9589a2f" providerId="Windows Live" clId="Web-{90C36410-AB4C-4847-881F-55A25EB115AA}" dt="2021-10-14T01:26:43.032" v="19" actId="20577"/>
        <pc:sldMkLst>
          <pc:docMk/>
          <pc:sldMk cId="1972556799" sldId="325"/>
        </pc:sldMkLst>
        <pc:spChg chg="mod">
          <ac:chgData name="Gustavo Sanches" userId="202e418ef9589a2f" providerId="Windows Live" clId="Web-{90C36410-AB4C-4847-881F-55A25EB115AA}" dt="2021-10-14T01:26:43.032" v="19" actId="20577"/>
          <ac:spMkLst>
            <pc:docMk/>
            <pc:sldMk cId="1972556799" sldId="325"/>
            <ac:spMk id="12" creationId="{E7B4FBFC-8624-418F-B800-6F6867DCDA25}"/>
          </ac:spMkLst>
        </pc:spChg>
      </pc:sldChg>
    </pc:docChg>
  </pc:docChgLst>
  <pc:docChgLst>
    <pc:chgData name="Gustavo Sanches" userId="202e418ef9589a2f" providerId="Windows Live" clId="Web-{C807A784-CB8F-4A74-AE3C-34A67D42C769}"/>
    <pc:docChg chg="modSld">
      <pc:chgData name="Gustavo Sanches" userId="202e418ef9589a2f" providerId="Windows Live" clId="Web-{C807A784-CB8F-4A74-AE3C-34A67D42C769}" dt="2021-10-14T23:19:47.015" v="17" actId="20577"/>
      <pc:docMkLst>
        <pc:docMk/>
      </pc:docMkLst>
      <pc:sldChg chg="modSp">
        <pc:chgData name="Gustavo Sanches" userId="202e418ef9589a2f" providerId="Windows Live" clId="Web-{C807A784-CB8F-4A74-AE3C-34A67D42C769}" dt="2021-10-14T23:19:47.015" v="17" actId="20577"/>
        <pc:sldMkLst>
          <pc:docMk/>
          <pc:sldMk cId="2715339146" sldId="323"/>
        </pc:sldMkLst>
        <pc:spChg chg="mod">
          <ac:chgData name="Gustavo Sanches" userId="202e418ef9589a2f" providerId="Windows Live" clId="Web-{C807A784-CB8F-4A74-AE3C-34A67D42C769}" dt="2021-10-14T23:19:47.015" v="17" actId="20577"/>
          <ac:spMkLst>
            <pc:docMk/>
            <pc:sldMk cId="2715339146" sldId="323"/>
            <ac:spMk id="3" creationId="{F6EC44CE-DCEF-4E56-A036-E963AC3A4E7B}"/>
          </ac:spMkLst>
        </pc:spChg>
      </pc:sldChg>
    </pc:docChg>
  </pc:docChgLst>
  <pc:docChgLst>
    <pc:chgData name="Gustavo Sanches" userId="202e418ef9589a2f" providerId="Windows Live" clId="Web-{33D74847-69D6-437F-B296-8D544F65F699}"/>
    <pc:docChg chg="modSld">
      <pc:chgData name="Gustavo Sanches" userId="202e418ef9589a2f" providerId="Windows Live" clId="Web-{33D74847-69D6-437F-B296-8D544F65F699}" dt="2021-10-14T23:32:31.856" v="5" actId="20577"/>
      <pc:docMkLst>
        <pc:docMk/>
      </pc:docMkLst>
      <pc:sldChg chg="modSp">
        <pc:chgData name="Gustavo Sanches" userId="202e418ef9589a2f" providerId="Windows Live" clId="Web-{33D74847-69D6-437F-B296-8D544F65F699}" dt="2021-10-14T23:32:31.856" v="5" actId="20577"/>
        <pc:sldMkLst>
          <pc:docMk/>
          <pc:sldMk cId="0" sldId="267"/>
        </pc:sldMkLst>
        <pc:spChg chg="mod">
          <ac:chgData name="Gustavo Sanches" userId="202e418ef9589a2f" providerId="Windows Live" clId="Web-{33D74847-69D6-437F-B296-8D544F65F699}" dt="2021-10-14T23:32:31.856" v="5" actId="20577"/>
          <ac:spMkLst>
            <pc:docMk/>
            <pc:sldMk cId="0" sldId="267"/>
            <ac:spMk id="6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28/05/2023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Existem casos de pessoas que possuem ou a renda monetária zerada ou a renda não monetária zerada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pPr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0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oleObject" Target="file:///E:\Google%20Drive\P&#243;s%20Gradua&#231;&#227;o\TCC\Projeto\analise_exploratoria.xlsx!correlacao!L23C2:L33C1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12.png"/><Relationship Id="rId4" Type="http://schemas.openxmlformats.org/officeDocument/2006/relationships/slide" Target="slide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slide" Target="slide55.xml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slide" Target="slide55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8.emf"/><Relationship Id="rId4" Type="http://schemas.openxmlformats.org/officeDocument/2006/relationships/oleObject" Target="file:///E:\Google%20Drive\P&#243;s%20Gradua&#231;&#227;o\TCC\Projeto\analise_exploratoria.xlsx!Freq_graducacao!%5banalise_exploratoria.xlsx%5dFreq_graducacao%20Gr&#225;fico%20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_Bivariada.xlsx!Resumo!L4C3:L11C4" TargetMode="External"/><Relationship Id="rId5" Type="http://schemas.openxmlformats.org/officeDocument/2006/relationships/slide" Target="slide60.xml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oleObject" Target="file:///E:\Google%20Drive\P&#243;s%20Gradua&#231;&#227;o\TCC\Projeto\resultados_modelos.xlsx!Regressao_Logistica!L4C4:L10C7" TargetMode="External"/><Relationship Id="rId4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oleObject" Target="file:///E:\Google%20Drive\P&#243;s%20Gradua&#231;&#227;o\TCC\Projeto\resultados_modelos.xlsx!Regressao_Logistica!L15C11:L28C1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1" TargetMode="External"/><Relationship Id="rId4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2" TargetMode="External"/><Relationship Id="rId4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file:///E:\Google%20Drive\P&#243;s%20Gradua&#231;&#227;o\TCC\Projeto\resultados_modelos.xlsx!Planilha1!%5bresultados_modelos.xlsx%5dPlanilha1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61.emf"/><Relationship Id="rId4" Type="http://schemas.openxmlformats.org/officeDocument/2006/relationships/oleObject" Target="file:///E:\Google%20Drive\P&#243;s%20Gradua&#231;&#227;o\TCC\Projeto\analise_exploratoria.xlsx!UF!%5banalise_exploratoria.xlsx%5dUF%20Gr&#225;fico%201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.xlsx!Cor_Raca!%5banalise_exploratoria.xlsx%5dCor_Raca%20Gr&#225;fico%201" TargetMode="External"/><Relationship Id="rId3" Type="http://schemas.openxmlformats.org/officeDocument/2006/relationships/slide" Target="slide31.xml"/><Relationship Id="rId7" Type="http://schemas.openxmlformats.org/officeDocument/2006/relationships/image" Target="../media/image6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Sexo!%5banalise_exploratoria.xlsx%5dSexo%20Gr&#225;fico%201" TargetMode="External"/><Relationship Id="rId5" Type="http://schemas.openxmlformats.org/officeDocument/2006/relationships/image" Target="../media/image62.emf"/><Relationship Id="rId10" Type="http://schemas.openxmlformats.org/officeDocument/2006/relationships/image" Target="../media/image6.jpeg"/><Relationship Id="rId4" Type="http://schemas.openxmlformats.org/officeDocument/2006/relationships/oleObject" Target="file:///E:\Google%20Drive\P&#243;s%20Gradua&#231;&#227;o\TCC\Projeto\analise_exploratoria.xlsx!Estrato_POF!%5banalise_exploratoria.xlsx%5dEstrato_POF%20Gr&#225;fico%201" TargetMode="External"/><Relationship Id="rId9" Type="http://schemas.openxmlformats.org/officeDocument/2006/relationships/image" Target="../media/image64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5.png"/><Relationship Id="rId7" Type="http://schemas.openxmlformats.org/officeDocument/2006/relationships/slide" Target="slide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oleObject" Target="file:///E:\Google%20Drive\P&#243;s%20Gradua&#231;&#227;o\TCC\Projeto\analise_exploratoria.xlsx!Idade!L3C14:L9C15" TargetMode="Externa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1.xml"/><Relationship Id="rId7" Type="http://schemas.openxmlformats.org/officeDocument/2006/relationships/image" Target="../media/image6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Trabalhou_Ult_12m!%5banalise_exploratoria.xlsx%5dTrabalhou_Ult_12m%20Gr&#225;fico%201" TargetMode="External"/><Relationship Id="rId5" Type="http://schemas.openxmlformats.org/officeDocument/2006/relationships/image" Target="../media/image68.emf"/><Relationship Id="rId4" Type="http://schemas.openxmlformats.org/officeDocument/2006/relationships/oleObject" Target="file:///E:\Google%20Drive\P&#243;s%20Gradua&#231;&#227;o\TCC\Projeto\analise_exploratoria.xlsx!Plano_Saude!%5banalise_exploratoria.xlsx%5dPlano_Saude%20Gr&#225;fico%20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ealist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1.xml"/><Relationship Id="rId7" Type="http://schemas.openxmlformats.org/officeDocument/2006/relationships/image" Target="../media/image7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Gastos_Sem_Renda!%5banalise_exploratoria.xlsx%5dGastos_Sem_Renda%20Gr&#225;fico%201" TargetMode="External"/><Relationship Id="rId5" Type="http://schemas.openxmlformats.org/officeDocument/2006/relationships/image" Target="../media/image70.emf"/><Relationship Id="rId4" Type="http://schemas.openxmlformats.org/officeDocument/2006/relationships/oleObject" Target="file:///E:\Google%20Drive\P&#243;s%20Gradua&#231;&#227;o\TCC\Projeto\analise_exploratoria.xlsx!Composicao!%5banalise_exploratoria.xlsx%5dComposicao%20Gr&#225;fico%201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72.png"/><Relationship Id="rId7" Type="http://schemas.openxmlformats.org/officeDocument/2006/relationships/oleObject" Target="file:///E:\Google%20Drive\P&#243;s%20Gradua&#231;&#227;o\TCC\Projeto\analise_exploratoria.xlsx!Idade!L12C14:L18C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1.png"/><Relationship Id="rId4" Type="http://schemas.openxmlformats.org/officeDocument/2006/relationships/image" Target="../media/image73.png"/><Relationship Id="rId9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5.emf"/><Relationship Id="rId7" Type="http://schemas.openxmlformats.org/officeDocument/2006/relationships/slide" Target="slide31.xml"/><Relationship Id="rId2" Type="http://schemas.openxmlformats.org/officeDocument/2006/relationships/oleObject" Target="file:///E:\Google%20Drive\P&#243;s%20Gradua&#231;&#227;o\TCC\Projeto\analise_exploratoria.xlsx!Idade!L20C14:L26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8.emf"/><Relationship Id="rId7" Type="http://schemas.openxmlformats.org/officeDocument/2006/relationships/slide" Target="slide31.xml"/><Relationship Id="rId2" Type="http://schemas.openxmlformats.org/officeDocument/2006/relationships/oleObject" Target="file:///E:\Google%20Drive\P&#243;s%20Gradua&#231;&#227;o\TCC\Projeto\analise_exploratoria.xlsx!Idade!L36C14:L4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1.emf"/><Relationship Id="rId7" Type="http://schemas.openxmlformats.org/officeDocument/2006/relationships/slide" Target="slide31.xml"/><Relationship Id="rId2" Type="http://schemas.openxmlformats.org/officeDocument/2006/relationships/oleObject" Target="file:///E:\Google%20Drive\P&#243;s%20Gradua&#231;&#227;o\TCC\Projeto\analise_exploratoria.xlsx!Idade!L44C14:L50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file:///E:\Google%20Drive\P&#243;s%20Gradua&#231;&#227;o\TCC\Projeto\analise_exploratoria.xlsx!Idade!L52C14:L58C15" TargetMode="External"/><Relationship Id="rId7" Type="http://schemas.openxmlformats.org/officeDocument/2006/relationships/slide" Target="slide31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8.png"/><Relationship Id="rId7" Type="http://schemas.openxmlformats.org/officeDocument/2006/relationships/slide" Target="slide31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9.emf"/><Relationship Id="rId4" Type="http://schemas.openxmlformats.org/officeDocument/2006/relationships/oleObject" Target="file:///E:\Google%20Drive\P&#243;s%20Gradua&#231;&#227;o\TCC\Projeto\analise_exploratoria.xlsx!Idade!L60C14:L66C15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1.png"/><Relationship Id="rId7" Type="http://schemas.openxmlformats.org/officeDocument/2006/relationships/slide" Target="slide3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2.emf"/><Relationship Id="rId4" Type="http://schemas.openxmlformats.org/officeDocument/2006/relationships/oleObject" Target="file:///E:\Google%20Drive\P&#243;s%20Gradua&#231;&#227;o\TCC\Projeto\analise_exploratoria.xlsx!Idade!L68C14:L74C15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3.emf"/><Relationship Id="rId7" Type="http://schemas.openxmlformats.org/officeDocument/2006/relationships/slide" Target="slide31.xml"/><Relationship Id="rId2" Type="http://schemas.openxmlformats.org/officeDocument/2006/relationships/oleObject" Target="file:///E:\Google%20Drive\P&#243;s%20Gradua&#231;&#227;o\TCC\Projeto\analise_exploratoria.xlsx!Idade!L76C14:L8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6.emf"/><Relationship Id="rId4" Type="http://schemas.openxmlformats.org/officeDocument/2006/relationships/oleObject" Target="file:///E:\Google%20Drive\P&#243;s%20Gradua&#231;&#227;o\TCC\Projeto\analise_exploratoria.xlsx!Instrucao!%5banalise_exploratoria.xlsx%5dInstrucao%20Gr&#225;fico%20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_Bivariada.xlsx!UF!%5banalise_exploratoria_Bivariada.xlsx%5dUF%20Gr&#225;fico%203" TargetMode="External"/><Relationship Id="rId3" Type="http://schemas.openxmlformats.org/officeDocument/2006/relationships/slide" Target="slide35.xml"/><Relationship Id="rId7" Type="http://schemas.openxmlformats.org/officeDocument/2006/relationships/image" Target="../media/image100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2.emf"/><Relationship Id="rId5" Type="http://schemas.openxmlformats.org/officeDocument/2006/relationships/image" Target="../media/image98.svg"/><Relationship Id="rId10" Type="http://schemas.openxmlformats.org/officeDocument/2006/relationships/oleObject" Target="file:///E:\Google%20Drive\P&#243;s%20Gradua&#231;&#227;o\TCC\Projeto\analise_exploratoria_Bivariada.xlsx!Estrato_POF!%5banalise_exploratoria_Bivariada.xlsx%5dEstrato_POF%20Gr&#225;fico%201" TargetMode="External"/><Relationship Id="rId4" Type="http://schemas.openxmlformats.org/officeDocument/2006/relationships/image" Target="../media/image97.png"/><Relationship Id="rId9" Type="http://schemas.openxmlformats.org/officeDocument/2006/relationships/image" Target="../media/image101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3.emf"/><Relationship Id="rId7" Type="http://schemas.openxmlformats.org/officeDocument/2006/relationships/image" Target="../media/image98.svg"/><Relationship Id="rId2" Type="http://schemas.openxmlformats.org/officeDocument/2006/relationships/oleObject" Target="file:///E:\Google%20Drive\P&#243;s%20Gradua&#231;&#227;o\TCC\Projeto\analise_exploratoria_Bivariada.xlsx!Sexo!%5banalise_exploratoria_Bivariada.xlsx%5dSex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5.xml"/><Relationship Id="rId4" Type="http://schemas.openxmlformats.org/officeDocument/2006/relationships/image" Target="../media/image104.png"/><Relationship Id="rId9" Type="http://schemas.openxmlformats.org/officeDocument/2006/relationships/image" Target="../media/image100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105.emf"/><Relationship Id="rId7" Type="http://schemas.openxmlformats.org/officeDocument/2006/relationships/image" Target="../media/image97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Plano_Saude!%5banalise_exploratoria_Bivariada.xlsx%5dPlano_Saude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35.xml"/><Relationship Id="rId5" Type="http://schemas.openxmlformats.org/officeDocument/2006/relationships/image" Target="../media/image106.emf"/><Relationship Id="rId10" Type="http://schemas.openxmlformats.org/officeDocument/2006/relationships/image" Target="../media/image100.svg"/><Relationship Id="rId4" Type="http://schemas.openxmlformats.org/officeDocument/2006/relationships/oleObject" Target="file:///E:\Google%20Drive\P&#243;s%20Gradua&#231;&#227;o\TCC\Projeto\analise_exploratoria_Bivariada.xlsx!Cor_Raca!%5banalise_exploratoria_Bivariada.xlsx%5dCor_Raca%20Gr&#225;fico%203" TargetMode="External"/><Relationship Id="rId9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107.emf"/><Relationship Id="rId7" Type="http://schemas.openxmlformats.org/officeDocument/2006/relationships/image" Target="../media/image97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Gastos_Sem_Renda!%5banalise_exploratoria_Bivariada.xlsx%5dGastos_Sem_Renda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35.xml"/><Relationship Id="rId5" Type="http://schemas.openxmlformats.org/officeDocument/2006/relationships/image" Target="../media/image108.emf"/><Relationship Id="rId10" Type="http://schemas.openxmlformats.org/officeDocument/2006/relationships/image" Target="../media/image100.svg"/><Relationship Id="rId4" Type="http://schemas.openxmlformats.org/officeDocument/2006/relationships/oleObject" Target="file:///E:\Google%20Drive\P&#243;s%20Gradua&#231;&#227;o\TCC\Projeto\analise_exploratoria_Bivariada.xlsx!Trabalhou_Ult_12m!%5banalise_exploratoria_Bivariada.xlsx%5dTrabalhou_Ult_12m%20Gr&#225;fico%203" TargetMode="External"/><Relationship Id="rId9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9.emf"/><Relationship Id="rId7" Type="http://schemas.openxmlformats.org/officeDocument/2006/relationships/image" Target="../media/image98.svg"/><Relationship Id="rId2" Type="http://schemas.openxmlformats.org/officeDocument/2006/relationships/oleObject" Target="file:///E:\Google%20Drive\P&#243;s%20Gradua&#231;&#227;o\TCC\Projeto\analise_exploratoria_Bivariada.xlsx!Composicao!%5banalise_exploratoria_Bivariada.xlsx%5dComposica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5.xml"/><Relationship Id="rId4" Type="http://schemas.openxmlformats.org/officeDocument/2006/relationships/image" Target="../media/image110.png"/><Relationship Id="rId9" Type="http://schemas.openxmlformats.org/officeDocument/2006/relationships/image" Target="../media/image100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112.png"/><Relationship Id="rId7" Type="http://schemas.openxmlformats.org/officeDocument/2006/relationships/image" Target="../media/image9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114.png"/><Relationship Id="rId7" Type="http://schemas.openxmlformats.org/officeDocument/2006/relationships/image" Target="../media/image9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116.png"/><Relationship Id="rId7" Type="http://schemas.openxmlformats.org/officeDocument/2006/relationships/image" Target="../media/image9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17.emf"/><Relationship Id="rId7" Type="http://schemas.openxmlformats.org/officeDocument/2006/relationships/image" Target="../media/image98.svg"/><Relationship Id="rId2" Type="http://schemas.openxmlformats.org/officeDocument/2006/relationships/oleObject" Target="file:///E:\Google%20Drive\P&#243;s%20Gradua&#231;&#227;o\TCC\Projeto\analise_exploratoria_Bivariada.xlsx!Instrucao!%5banalise_exploratoria_Bivariada.xlsx%5dInstrucao%20Gr&#225;fico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5.xml"/><Relationship Id="rId4" Type="http://schemas.openxmlformats.org/officeDocument/2006/relationships/image" Target="../media/image118.png"/><Relationship Id="rId9" Type="http://schemas.openxmlformats.org/officeDocument/2006/relationships/image" Target="../media/image100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oleObject" Target="file:///E:\Google%20Drive\P&#243;s%20Gradua&#231;&#227;o\TCC\Projeto\analise_exploratoria.xlsx!Variaveis_removidas!L3C14:L6C17" TargetMode="External"/><Relationship Id="rId7" Type="http://schemas.openxmlformats.org/officeDocument/2006/relationships/oleObject" Target="file:///E:\Google%20Drive\P&#243;s%20Gradua&#231;&#227;o\TCC\Projeto\analise_exploratoria.xlsx!Variaveis_removidas!L3C19:L11C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oleObject" Target="file:///E:\Google%20Drive\P&#243;s%20Gradua&#231;&#227;o\TCC\Projeto\analise_exploratoria.xlsx!Variaveis_removidas!L9C14:L12C17" TargetMode="External"/><Relationship Id="rId4" Type="http://schemas.openxmlformats.org/officeDocument/2006/relationships/image" Target="../media/image119.emf"/><Relationship Id="rId9" Type="http://schemas.openxmlformats.org/officeDocument/2006/relationships/slide" Target="slide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3C24:L7C2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oleObject" Target="file:///E:\Google%20Drive\P&#243;s%20Gradua&#231;&#227;o\TCC\Projeto\analise_exploratoria.xlsx!Variaveis_removidas!L3C29:L16C32" TargetMode="External"/><Relationship Id="rId4" Type="http://schemas.openxmlformats.org/officeDocument/2006/relationships/image" Target="../media/image12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4C34:L9C3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oleObject" Target="file:///E:\Google%20Drive\P&#243;s%20Gradua&#231;&#227;o\TCC\Projeto\analise_exploratoria.xlsx!Variaveis_removidas!L32C40:L35C41" TargetMode="External"/><Relationship Id="rId4" Type="http://schemas.openxmlformats.org/officeDocument/2006/relationships/image" Target="../media/image1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rar em Portugal">
            <a:extLst>
              <a:ext uri="{FF2B5EF4-FFF2-40B4-BE49-F238E27FC236}">
                <a16:creationId xmlns:a16="http://schemas.microsoft.com/office/drawing/2014/main" id="{FF6233C3-251E-454A-BF9F-B39C6124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r="23812" b="746"/>
          <a:stretch/>
        </p:blipFill>
        <p:spPr bwMode="auto">
          <a:xfrm>
            <a:off x="4354535" y="42517"/>
            <a:ext cx="7837465" cy="6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01/2022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691283"/>
            <a:ext cx="5456681" cy="108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Alugueis na Região Metropolitana de Lisboa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33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5167439" y="1972173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511B8E-C70A-CA8B-5D8A-4599D2E4DD91}"/>
              </a:ext>
            </a:extLst>
          </p:cNvPr>
          <p:cNvSpPr txBox="1"/>
          <p:nvPr/>
        </p:nvSpPr>
        <p:spPr>
          <a:xfrm>
            <a:off x="3347603" y="2744085"/>
            <a:ext cx="4359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Variaveis Estatisticas dos municipios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DC9535-0AD5-6978-2862-A123D99F2610}"/>
              </a:ext>
            </a:extLst>
          </p:cNvPr>
          <p:cNvSpPr txBox="1"/>
          <p:nvPr/>
        </p:nvSpPr>
        <p:spPr>
          <a:xfrm>
            <a:off x="2387921" y="3193363"/>
            <a:ext cx="1794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Distribuição Faixa Etária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Numero_Faixa_Etaria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Numero_Faixa_Etaria_0-14</a:t>
            </a:r>
          </a:p>
          <a:p>
            <a:r>
              <a:rPr lang="pt-BR" sz="800" dirty="0"/>
              <a:t>- Numero_Faixa_Etaria_15-64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Percentual_Faixa_Etaria_0-14</a:t>
            </a:r>
          </a:p>
          <a:p>
            <a:r>
              <a:rPr lang="pt-BR" sz="800" dirty="0"/>
              <a:t>- Percentual_Faixa_Etaria_15-64</a:t>
            </a:r>
          </a:p>
          <a:p>
            <a:endParaRPr lang="pt-BR" sz="800" dirty="0"/>
          </a:p>
          <a:p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BAD70A-D726-0A9C-F68F-CF97F0B7078A}"/>
              </a:ext>
            </a:extLst>
          </p:cNvPr>
          <p:cNvSpPr txBox="1"/>
          <p:nvPr/>
        </p:nvSpPr>
        <p:spPr>
          <a:xfrm>
            <a:off x="4348358" y="3182501"/>
            <a:ext cx="125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Localização Município	</a:t>
            </a:r>
            <a:endParaRPr lang="pt-BR" sz="800" dirty="0"/>
          </a:p>
          <a:p>
            <a:r>
              <a:rPr lang="pt-BR" sz="800" dirty="0"/>
              <a:t>- Ambito_Geografico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Nome_Cidade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Nome_Regiao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Endereco_Municipio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Latitude_Municipio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Longitude_Municipio</a:t>
            </a:r>
            <a:endParaRPr lang="pt-BR" sz="800" dirty="0"/>
          </a:p>
          <a:p>
            <a:endParaRPr lang="pt-BR" sz="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3CAA7-F3C2-7B4A-3C47-C849FF708679}"/>
              </a:ext>
            </a:extLst>
          </p:cNvPr>
          <p:cNvSpPr txBox="1"/>
          <p:nvPr/>
        </p:nvSpPr>
        <p:spPr>
          <a:xfrm>
            <a:off x="438137" y="3188087"/>
            <a:ext cx="1898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Cultura e Lazer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Quantidade_Cinemas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Quantidade_Shows_Exibicoes_Teatro</a:t>
            </a:r>
            <a:endParaRPr lang="pt-BR" sz="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4AF097-4AEF-BA5B-E141-E27EBFDDDCF9}"/>
              </a:ext>
            </a:extLst>
          </p:cNvPr>
          <p:cNvSpPr txBox="1"/>
          <p:nvPr/>
        </p:nvSpPr>
        <p:spPr>
          <a:xfrm>
            <a:off x="8300502" y="4319748"/>
            <a:ext cx="19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Densidade populacional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Densidade_populacional_Estrangeiros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Densidade_populacional_por_Km</a:t>
            </a:r>
            <a:endParaRPr lang="pt-BR" sz="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3A723-CBE4-A7E5-6F99-AA5FB1475ACF}"/>
              </a:ext>
            </a:extLst>
          </p:cNvPr>
          <p:cNvSpPr txBox="1"/>
          <p:nvPr/>
        </p:nvSpPr>
        <p:spPr>
          <a:xfrm>
            <a:off x="2387921" y="4312007"/>
            <a:ext cx="1786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Desenvolvimento urbano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Quantidade_Bancos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Quantidade_Construcoes_Novas</a:t>
            </a:r>
            <a:endParaRPr lang="pt-BR" sz="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8BCD71-BC13-412C-1103-528D4FC69144}"/>
              </a:ext>
            </a:extLst>
          </p:cNvPr>
          <p:cNvSpPr txBox="1"/>
          <p:nvPr/>
        </p:nvSpPr>
        <p:spPr>
          <a:xfrm>
            <a:off x="447794" y="4319749"/>
            <a:ext cx="2111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Distância dos Centros urbanos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Distancia_dirigindo_de_Lisboa_Portugal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Distancia_dirigindo_de_Porto_Portugal</a:t>
            </a:r>
            <a:endParaRPr lang="pt-BR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259038-FE82-3B6F-6622-7AD4BFB8140E}"/>
              </a:ext>
            </a:extLst>
          </p:cNvPr>
          <p:cNvSpPr txBox="1"/>
          <p:nvPr/>
        </p:nvSpPr>
        <p:spPr>
          <a:xfrm>
            <a:off x="5772939" y="3211571"/>
            <a:ext cx="2398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Educação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Quantidade_Escolas_Ciclo_1_(6-10_anos)</a:t>
            </a:r>
          </a:p>
          <a:p>
            <a:r>
              <a:rPr lang="pt-BR" sz="800" dirty="0"/>
              <a:t>- Quantidade_Escolas_Ciclo_2_(10-12_anos)</a:t>
            </a:r>
          </a:p>
          <a:p>
            <a:r>
              <a:rPr lang="pt-BR" sz="800" dirty="0"/>
              <a:t>- Quantidade_Escolas_Ciclo_3_(13-15_anos)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Quantidade_Escolas_Pre</a:t>
            </a:r>
            <a:r>
              <a:rPr lang="pt-BR" sz="800" dirty="0"/>
              <a:t>-Escolar_(4-6_anos)</a:t>
            </a:r>
          </a:p>
          <a:p>
            <a:endParaRPr lang="pt-BR" sz="8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4DCAB1-98F4-2D37-D371-0597327271FD}"/>
              </a:ext>
            </a:extLst>
          </p:cNvPr>
          <p:cNvSpPr txBox="1"/>
          <p:nvPr/>
        </p:nvSpPr>
        <p:spPr>
          <a:xfrm>
            <a:off x="8354715" y="3136335"/>
            <a:ext cx="1988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Emprego e Renda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Percentual_Desempregados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Percentual_Poder_de_Compra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Renda_Media_Mensal</a:t>
            </a:r>
            <a:endParaRPr lang="pt-BR" sz="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476250-9D07-F939-46E5-2E5F0998DC56}"/>
              </a:ext>
            </a:extLst>
          </p:cNvPr>
          <p:cNvSpPr txBox="1"/>
          <p:nvPr/>
        </p:nvSpPr>
        <p:spPr>
          <a:xfrm>
            <a:off x="5772939" y="4317996"/>
            <a:ext cx="242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Serviços de Saúde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Quantidade_Farmacias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Quantidade_Hospitais</a:t>
            </a:r>
            <a:r>
              <a:rPr lang="pt-BR" sz="800" dirty="0"/>
              <a:t>_(</a:t>
            </a:r>
            <a:r>
              <a:rPr lang="pt-BR" sz="800" dirty="0" err="1"/>
              <a:t>Particulares_e_Publicos</a:t>
            </a:r>
            <a:r>
              <a:rPr lang="pt-BR" sz="800" dirty="0"/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41F39D-1DDF-6790-4905-EA90630832FF}"/>
              </a:ext>
            </a:extLst>
          </p:cNvPr>
          <p:cNvSpPr txBox="1"/>
          <p:nvPr/>
        </p:nvSpPr>
        <p:spPr>
          <a:xfrm>
            <a:off x="4358898" y="4350362"/>
            <a:ext cx="125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Segurança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Percentual_Crimes</a:t>
            </a:r>
            <a:endParaRPr lang="pt-BR" sz="8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AA9680-68CF-63EF-872F-AFC95880F77C}"/>
              </a:ext>
            </a:extLst>
          </p:cNvPr>
          <p:cNvSpPr txBox="1"/>
          <p:nvPr/>
        </p:nvSpPr>
        <p:spPr>
          <a:xfrm>
            <a:off x="491254" y="5097468"/>
            <a:ext cx="176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Ranking Geral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Ranking_Geral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Ranking_Regional</a:t>
            </a:r>
            <a:endParaRPr lang="pt-BR" sz="800" dirty="0"/>
          </a:p>
          <a:p>
            <a:r>
              <a:rPr lang="pt-BR" sz="800" dirty="0"/>
              <a:t>- Ranking Clima</a:t>
            </a:r>
          </a:p>
        </p:txBody>
      </p:sp>
    </p:spTree>
    <p:extLst>
      <p:ext uri="{BB962C8B-B14F-4D97-AF65-F5344CB8AC3E}">
        <p14:creationId xmlns:p14="http://schemas.microsoft.com/office/powerpoint/2010/main" val="12160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contém os principais imóveis para alugar nos distritos de Portugal, coletados a partir do site Idealista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inicialmente continha 10729 registros, mas após uma análise criteriosa e filtragem de registros inconsistentes e outliers, a base final ficou com 9867 registros.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relevantes para análises de mercado imobiliário, tais como a localização dos imóveis, o tipo de imóvel (apartamento, casa, etc.), o número de quartos, o preço de aluguel, entre outras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1000095" y="3110245"/>
            <a:ext cx="1212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9.867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 Detalhe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Detalhe foi criada a partir dos metadados da base fato, que contém informações sobre os principais imóveis para alugar nos distritos de Portugal, coletados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do site Idealista. Essa base Detalhe contém 7870 registros e foi extraída usando as URLs armazenadas na tabela fato.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detalhadas sobre as características dos imóveis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, ao total são 40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534425" y="3110245"/>
            <a:ext cx="214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7.870 Informação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76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1951" y="2827114"/>
            <a:ext cx="1528215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Latitude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Longitude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Distrito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1830019" y="2432515"/>
            <a:ext cx="2854206" cy="29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Area_construida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Caracteristicas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Comentarios_adicionados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Detalhes_Imovel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Indicador_de_Elevador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Indicador_imovel_esta_em_leilao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Numero_Andar_do_imovel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Numero_de_Banheiros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7444606" y="2575282"/>
            <a:ext cx="3575393" cy="24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Indicador_Anuncio_possui_planta_baixa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Indicador_Anuncio_possui_tour_3d</a:t>
            </a: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Numero_de_fotos_do_anuncio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Numero_de_videos_do_anuncio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Tipo_de_origem_de_anuncio_recomendada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726989" y="1726935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6624736" y="72047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8688842" y="1712515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3712419" y="1726745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A3A192-F423-32AF-C2F5-DD91D20FF193}"/>
              </a:ext>
            </a:extLst>
          </p:cNvPr>
          <p:cNvSpPr txBox="1"/>
          <p:nvPr/>
        </p:nvSpPr>
        <p:spPr>
          <a:xfrm>
            <a:off x="4451907" y="2841277"/>
            <a:ext cx="3162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Possui_Estacionamento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Possui_Jardim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Possui_Piscina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Possui_Terraco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Tipo_de_Construcao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Tipo_de_Operacao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Valor_Area_util_do_imóvel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Numero_de_recomendações_recebidas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C5AF0A-B357-3ACA-99CE-37C451CEEDFC}"/>
              </a:ext>
            </a:extLst>
          </p:cNvPr>
          <p:cNvSpPr txBox="1"/>
          <p:nvPr/>
        </p:nvSpPr>
        <p:spPr>
          <a:xfrm>
            <a:off x="1950314" y="2561571"/>
            <a:ext cx="4244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Características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Imovel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71D12A-CE99-E05A-12AF-77D1DE8A8AD2}"/>
              </a:ext>
            </a:extLst>
          </p:cNvPr>
          <p:cNvSpPr txBox="1"/>
          <p:nvPr/>
        </p:nvSpPr>
        <p:spPr>
          <a:xfrm>
            <a:off x="5630608" y="638497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do Anúncio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35650C-1F49-5823-0A88-8406F6566190}"/>
              </a:ext>
            </a:extLst>
          </p:cNvPr>
          <p:cNvSpPr txBox="1"/>
          <p:nvPr/>
        </p:nvSpPr>
        <p:spPr>
          <a:xfrm>
            <a:off x="7507777" y="2537494"/>
            <a:ext cx="3082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Anúncio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D41266-BACE-A4B7-F95B-5DCC6686538C}"/>
              </a:ext>
            </a:extLst>
          </p:cNvPr>
          <p:cNvSpPr txBox="1"/>
          <p:nvPr/>
        </p:nvSpPr>
        <p:spPr>
          <a:xfrm>
            <a:off x="223665" y="2596282"/>
            <a:ext cx="172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Localizacao Imóvel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4" y="1716244"/>
            <a:ext cx="720001" cy="720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4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3" name="Google Shape;115;p18">
            <a:extLst>
              <a:ext uri="{FF2B5EF4-FFF2-40B4-BE49-F238E27FC236}">
                <a16:creationId xmlns:a16="http://schemas.microsoft.com/office/drawing/2014/main" id="{2BBCD457-C836-4E4B-BD8B-B18062462F42}"/>
              </a:ext>
            </a:extLst>
          </p:cNvPr>
          <p:cNvSpPr txBox="1"/>
          <p:nvPr/>
        </p:nvSpPr>
        <p:spPr>
          <a:xfrm>
            <a:off x="8524260" y="2454141"/>
            <a:ext cx="3005131" cy="5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Sobe Proprietario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1221878" y="1723450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3955109" y="1770681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9592365" y="1762760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6624736" y="1723450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FF3249F0-1787-9D4E-E542-780F90FA7D1B}"/>
              </a:ext>
            </a:extLst>
          </p:cNvPr>
          <p:cNvSpPr txBox="1"/>
          <p:nvPr/>
        </p:nvSpPr>
        <p:spPr>
          <a:xfrm>
            <a:off x="124223" y="2684083"/>
            <a:ext cx="2915310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Condições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Indicador_Imovel_em_boas_condicoes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Indicador_Precisa_de_reforma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6EC5F8E-1A91-D4D3-DF28-DBA65D399F41}"/>
              </a:ext>
            </a:extLst>
          </p:cNvPr>
          <p:cNvSpPr txBox="1"/>
          <p:nvPr/>
        </p:nvSpPr>
        <p:spPr>
          <a:xfrm>
            <a:off x="3114060" y="2684233"/>
            <a:ext cx="2402099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Preco_de_locacao_do_imovel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Preco_por_metro_quadrado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345138FB-F3A6-A3A6-F202-FC8D3655873A}"/>
              </a:ext>
            </a:extLst>
          </p:cNvPr>
          <p:cNvSpPr txBox="1"/>
          <p:nvPr/>
        </p:nvSpPr>
        <p:spPr>
          <a:xfrm>
            <a:off x="8398933" y="2799292"/>
            <a:ext cx="3293534" cy="15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Nome do proprietário ou corretor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Preferencia de contato com o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Tipo de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Id do proprietário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88C436A7-A8E2-3136-663E-4B08F33F0C7C}"/>
              </a:ext>
            </a:extLst>
          </p:cNvPr>
          <p:cNvSpPr txBox="1"/>
          <p:nvPr/>
        </p:nvSpPr>
        <p:spPr>
          <a:xfrm>
            <a:off x="8963054" y="4746988"/>
            <a:ext cx="2406004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Comentários adicionados</a:t>
            </a: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FB807A1D-529A-AD22-D501-2905FE6002D5}"/>
              </a:ext>
            </a:extLst>
          </p:cNvPr>
          <p:cNvSpPr txBox="1"/>
          <p:nvPr/>
        </p:nvSpPr>
        <p:spPr>
          <a:xfrm>
            <a:off x="9018956" y="4441338"/>
            <a:ext cx="2133251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Outras Variáveis</a:t>
            </a: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96FA4152-43B4-60EE-3A4B-B3328B1C19FF}"/>
              </a:ext>
            </a:extLst>
          </p:cNvPr>
          <p:cNvSpPr txBox="1"/>
          <p:nvPr/>
        </p:nvSpPr>
        <p:spPr>
          <a:xfrm>
            <a:off x="5686823" y="2700933"/>
            <a:ext cx="2837437" cy="1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 Energética do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Nivel_de_eficiencia_Energetica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Tipo_de_Certificacao_Energetica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09" y="1762760"/>
            <a:ext cx="733758" cy="733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16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3194" y="467318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476871" y="1706318"/>
            <a:ext cx="8083602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4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596015" y="1501885"/>
            <a:ext cx="13356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</a:t>
            </a: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öhne"/>
                <a:ea typeface="+mn-ea"/>
                <a:cs typeface="+mn-cs"/>
              </a:rPr>
              <a:t>9.868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Imóveis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051750" y="2058590"/>
            <a:ext cx="49021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Filtro 1 – Exclusão de dados sem Detalhe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prstClr val="white"/>
                </a:solidFill>
                <a:latin typeface="Calibri" panose="020F0502020204030204"/>
              </a:rPr>
              <a:t>7.278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71" y="1987042"/>
            <a:ext cx="667192" cy="667192"/>
          </a:xfrm>
          <a:prstGeom prst="rect">
            <a:avLst/>
          </a:prstGeom>
        </p:spPr>
      </p:pic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923883" y="2159138"/>
            <a:ext cx="1592508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Total 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imóveis extraídos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9.868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registros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8 variáveis</a:t>
            </a:r>
            <a:endParaRPr sz="1200" dirty="0">
              <a:solidFill>
                <a:srgbClr val="6ADBD9"/>
              </a:solidFill>
              <a:latin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646886" y="2666151"/>
            <a:ext cx="1591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Processamento da Base Fato Detalhe Com filtrando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7.872 registros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Espaço Reservado para Data 5">
            <a:extLst>
              <a:ext uri="{FF2B5EF4-FFF2-40B4-BE49-F238E27FC236}">
                <a16:creationId xmlns:a16="http://schemas.microsoft.com/office/drawing/2014/main" id="{2352842C-4178-4B4A-AC34-A3D7F7EE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942D69B1-6655-49E6-A0FF-B4E04FC8932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37FB805-3E56-407E-8391-6EEDE371C31A}"/>
              </a:ext>
            </a:extLst>
          </p:cNvPr>
          <p:cNvSpPr/>
          <p:nvPr/>
        </p:nvSpPr>
        <p:spPr>
          <a:xfrm>
            <a:off x="4639535" y="2654234"/>
            <a:ext cx="19010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Filtrando instrução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34.050 entrevistados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AB82278-3F03-4AFC-99C5-A2859D977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37" y="2584039"/>
            <a:ext cx="667192" cy="6671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35431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94931"/>
            <a:ext cx="699323" cy="6993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85517"/>
            <a:ext cx="201869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7.278 Registros e 48 </a:t>
            </a:r>
            <a:r>
              <a:rPr lang="pt-BR" sz="1200" dirty="0" err="1">
                <a:solidFill>
                  <a:schemeClr val="bg1"/>
                </a:solidFill>
              </a:rPr>
              <a:t>Features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438ABDF-2422-D451-06AC-B3E55E8D547B}"/>
              </a:ext>
            </a:extLst>
          </p:cNvPr>
          <p:cNvSpPr txBox="1"/>
          <p:nvPr/>
        </p:nvSpPr>
        <p:spPr>
          <a:xfrm>
            <a:off x="4909355" y="3214098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das variáveis da base detalhe criando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48 variáveis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72481" y="2789914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0" y="3152492"/>
            <a:ext cx="702774" cy="5665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353189" y="3162130"/>
            <a:ext cx="1128963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</a:t>
            </a:r>
          </a:p>
          <a:p>
            <a:r>
              <a:rPr lang="pt-BR" sz="1200" dirty="0">
                <a:solidFill>
                  <a:schemeClr val="bg1"/>
                </a:solidFill>
              </a:rPr>
              <a:t>6753 Registros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D755FAE2-7292-285A-4ED6-654B64DD120A}"/>
              </a:ext>
            </a:extLst>
          </p:cNvPr>
          <p:cNvSpPr txBox="1"/>
          <p:nvPr/>
        </p:nvSpPr>
        <p:spPr>
          <a:xfrm>
            <a:off x="6668709" y="3720661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do outliers removendo 7% da base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4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de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Analise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15934" y="840980"/>
            <a:ext cx="700367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Em nossa análise de dados, identificamos 268 registros da variável “Preço imóvel” e 296 da variável “Preço Metro Quadrado” totalizando 525 registros(7% da base) que foram classificados como outliers. </a:t>
            </a:r>
          </a:p>
          <a:p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Isso significa que esses registros estão fora da gama típica de valores esperados para nosso conjunto de dados. Identificamos esses outliers usando o Método do Intervalo Interquartil (IQR), que considera valores abaixo do primeiro quartil - 1.5 * IQR ou acima do terceiro quartil + 1.5 * IQR como outliers.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EDF3F5-88E7-FE12-0E0B-3918F4F1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1" y="3115733"/>
            <a:ext cx="7088340" cy="353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6" y="873154"/>
            <a:ext cx="7003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Durante nossa análise, enfrentamos o desafio de lidar com dados ausentes. Estabelecemos 20% como nosso limiar para determinar se uma variável deveria ser excluída ou ter seus valores ausentes imputados. 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Excluímos </a:t>
            </a:r>
            <a:r>
              <a:rPr lang="pt-BR" sz="1400" b="1" dirty="0">
                <a:solidFill>
                  <a:srgbClr val="374151"/>
                </a:solidFill>
                <a:latin typeface="Söhne"/>
              </a:rPr>
              <a:t>6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 variáveis que tinham mais de 20% de dados ausentes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33478-C4EC-0332-685C-FDDFD39F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736738"/>
            <a:ext cx="6347355" cy="39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outros motivos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90F2E1AA-F363-46CC-ACD6-6C7845C841D0}"/>
              </a:ext>
            </a:extLst>
          </p:cNvPr>
          <p:cNvSpPr txBox="1"/>
          <p:nvPr/>
        </p:nvSpPr>
        <p:spPr>
          <a:xfrm>
            <a:off x="381740" y="1858814"/>
            <a:ext cx="10766070" cy="40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da-DK" sz="14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Motivos: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u="sng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 panose="020B0604020202020204"/>
              </a:rPr>
              <a:t>Tipo_de_Imovel</a:t>
            </a: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” removida porque é uma forma categoria da variável Numero De Quartos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Url_da_Pagina_do_imóvel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Url_do_Imovel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Id_do_proprietário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serem metadados não relevantes para análise.</a:t>
            </a:r>
          </a:p>
        </p:txBody>
      </p:sp>
      <p:sp>
        <p:nvSpPr>
          <p:cNvPr id="14" name="Botão de Ação: Obter Informações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9B311B6-F46C-4104-A2AB-85AE78F04CDF}"/>
              </a:ext>
            </a:extLst>
          </p:cNvPr>
          <p:cNvSpPr/>
          <p:nvPr/>
        </p:nvSpPr>
        <p:spPr>
          <a:xfrm>
            <a:off x="7990680" y="1244603"/>
            <a:ext cx="252000" cy="252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4292F1B-FF57-4F50-ACF5-703EFEA882CF}"/>
              </a:ext>
            </a:extLst>
          </p:cNvPr>
          <p:cNvSpPr/>
          <p:nvPr/>
        </p:nvSpPr>
        <p:spPr>
          <a:xfrm>
            <a:off x="8198297" y="1232104"/>
            <a:ext cx="1754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 remoção</a:t>
            </a:r>
          </a:p>
        </p:txBody>
      </p:sp>
    </p:spTree>
    <p:extLst>
      <p:ext uri="{BB962C8B-B14F-4D97-AF65-F5344CB8AC3E}">
        <p14:creationId xmlns:p14="http://schemas.microsoft.com/office/powerpoint/2010/main" val="202804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John Da Silva Costa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Analytics e Inteligência Artificial – ADMAI7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098129"/>
            <a:ext cx="10291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 distrito de Lisboa parece se destacar mais em termos de imóveis para aluguel, como Lisboa aparece com 42% dos imóveis, seguido por Porto com 26%. O que pode explicar a diferença poderia ser maior densidade urbana e talvez o foco do site idealista ser mais direcionado para região metropolitana de Lisboa.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EC15FCD-EB45-9F71-AF47-6EA46293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2108456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1173675" y="918799"/>
            <a:ext cx="98446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análise do gráfico de barras revela a distribuição de três categorias: "Não possui elevador" (27,3%),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"Possui elevador" (43,5%)  e "Não informado" (29,3%)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Os imóveis com elevador são maioria, enquanto aqueles sem representam uma parcela significativa. 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categoria "Não informado" indica falta de dados. Essa análise auxilia na compreensão da presença de elevadores e na identificação de tendências.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AEF1A5-48A8-421A-280F-FAC155EE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36" y="2156569"/>
            <a:ext cx="8206728" cy="40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7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303515"/>
            <a:ext cx="10444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da certificação energética dos imóveis revela insights interessantes sobre a eficiência energética.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dados mostram que 25,8% dos imóveis possuem o selo "C", indicando um desempenho moderado em termos de eficiência.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Além disso, apenas 17,8% dos imóveis têm o selo "D", sugerindo um desempenho abaixo da média. </a:t>
            </a:r>
          </a:p>
          <a:p>
            <a:pPr algn="just"/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É notável que apenas 6,5% dos imóveis possuem o selo "A", representando um desempenho excepcionalmente bom em eficiência energética.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08126B8-95FE-CEE4-43DC-B05D70EE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97" y="2591657"/>
            <a:ext cx="7602806" cy="37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7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65684" y="1218849"/>
            <a:ext cx="36301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374151"/>
                </a:solidFill>
                <a:latin typeface="Söhne"/>
              </a:rPr>
              <a:t>9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9% dos registros são apartamento, como a incidência de sobrado e casas é muito pequena. Decidi por remover esses 34 registros, mantendo apenas apartamentos na análise</a:t>
            </a: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A1E362-24AF-BE2D-1246-87A76146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8" y="1095375"/>
            <a:ext cx="6162665" cy="305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D650A82-B92B-8884-36EA-128EE7DE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636" y="4024179"/>
            <a:ext cx="2162477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32427" y="1792935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Jardim", com três categorias, está sendo analisada para entender sua influência no valor do imóvel. </a:t>
            </a:r>
          </a:p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Temos 902 imóveis com jardim (1), 1828 sem jardim (0), e a grande maioria sem informação (-1), provavelmente indicando ausência de jardim também. </a:t>
            </a:r>
          </a:p>
          <a:p>
            <a:pPr algn="just"/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06D9C-8949-0476-B0E9-351740279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9" y="918799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0767D49-6E83-9708-A97B-82A6ECFD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2" y="3836624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32427" y="454630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 variável Possui elevador tem 2924 imóveis possuem elevador (1), 1841 não possuem (0), e 1954 estão sem informação (-1), provavelmente indicando ausência de elevador. A presença de elevador é majoritária, porém a quantidade de dados não informados é significativa. Esta variável pode afetar o valor do imóvel, com possíveis diferenças de preços entre as categorias</a:t>
            </a:r>
          </a:p>
        </p:txBody>
      </p:sp>
    </p:spTree>
    <p:extLst>
      <p:ext uri="{BB962C8B-B14F-4D97-AF65-F5344CB8AC3E}">
        <p14:creationId xmlns:p14="http://schemas.microsoft.com/office/powerpoint/2010/main" val="3136459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Estacionamento", em análise para avaliar sua influência no valor do imóvel, mostra que 28% dos imóveis (1571 registros) possuem estacionamento (1), enquanto 33% (1851 registros) não possuem (0). Surpreendentemente, 39% (3297 registros) estão sem informação (-1), provavelmente indicando ausência de estacionamento. A presença de estacionamento pode potencialmente elevar o valor do imóvel. Porém, a alta porcentagem de dados não informados pode afetar a precisão dessa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480291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Analisando a variável "Possui Piscina", observamos que apenas cerca de 7% dos imóveis (413 registros) possuem piscina (1), enquanto 38% (2173 registros) não possuem (0). A maior proporção, 55% (4133 registros), está sem informação (-1), provavelmente indicando ausência de piscina. A presença de piscina, embora rara, pode influenciar positivamente o valor do imóvel.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CCE4E6-141F-3562-B761-5C2A4589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2" y="918797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339DF04-3D67-9F81-83C2-1B07E3CE4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8" y="3836622"/>
            <a:ext cx="3625850" cy="28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9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Cerca de 17% dos imóveis (938 registros) possuem terraço (1), 33% (1846 registros) não possuem (0), e uma grande proporção, 50% (3935 registros), estão sem informação (-1), provavelmente indicando a ausência de terraço. A presença de um terraço pode contribuir para um valor de imóvel mais alto. No entanto, a quantidade significativa de dados não informados pode afetar a precisão desta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55914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Apenas 12% dos imóveis (820 registros) possuem planta baixa (1), enquanto uma esmagadora maioria de 88% (5899 registros) não possui (0). A presença de uma planta baixa, embora seja uma minoria, pode ser um fator que aumenta o valor do imóvel, pois pode sugerir um melhor planejamento e utilização do espaço. 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F3D448F-60F1-8EA4-B79B-93D06892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1116805"/>
            <a:ext cx="3455043" cy="272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BF10861-A722-88E1-AB2C-C42C6281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3889431"/>
            <a:ext cx="3612018" cy="266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71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56175" y="998715"/>
            <a:ext cx="104796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Essas variáveis abaixo apresentam pouca variação em seus valores, o que significa que a maior parte dos registros tem o mesmo valor. Em muitos casos, essa baixa variância indica que essas variáveis podem não fornecer informações úteis para a análise ou para a construção de um modelo preditivo.</a:t>
            </a: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Portanto, com base nessas observações, decidimos excluir essas colunas de nossa análise. Isso ajudará a concentrar nossos esforços nas variáveis que têm maior probabilidade de influenciar o valor dos imóveis e permitirá uma análise mais eficiente e eficaz.</a:t>
            </a:r>
          </a:p>
          <a:p>
            <a:pPr algn="l">
              <a:buFont typeface="+mj-lt"/>
              <a:buAutoNum type="arabicPeriod"/>
            </a:pP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Precisa de Reforma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está em Leilão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em Boas Condições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Construção Recente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Anúncio possui Tour 3D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EF98CC9-B842-7F63-FD71-FE7A1FB1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30" y="2455246"/>
            <a:ext cx="2178949" cy="172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85D8E-261C-3FF3-93C2-500A8004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87" y="4226930"/>
            <a:ext cx="2182892" cy="16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299DBEC-6533-9F69-FDE1-D2535FCD2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925" y="4222082"/>
            <a:ext cx="2182892" cy="16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B53DB3E-CADE-63BC-73C6-58288E74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66" y="4217200"/>
            <a:ext cx="2182892" cy="16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F1AAC741-57A6-BFDE-0CF6-A0B44BAA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867" y="2462600"/>
            <a:ext cx="2178949" cy="170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29803D08-B448-6F25-51D5-DAE104C2C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66" y="2462600"/>
            <a:ext cx="2100709" cy="164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7A41D39A-1D92-FC3B-188A-3E5014A1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92" y="4187174"/>
            <a:ext cx="2317308" cy="172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3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1149785" y="4898109"/>
            <a:ext cx="531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varia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99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foi removida por ter alta correlação com a 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A7BF849A-E601-4B33-AFD9-85C3132E8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925759"/>
              </p:ext>
            </p:extLst>
          </p:nvPr>
        </p:nvGraphicFramePr>
        <p:xfrm>
          <a:off x="384175" y="2202694"/>
          <a:ext cx="10721975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227910" imgH="2346971" progId="Excel.Sheet.12">
                  <p:link updateAutomatic="1"/>
                </p:oleObj>
              </mc:Choice>
              <mc:Fallback>
                <p:oleObj name="Worksheet" r:id="rId4" imgW="9227910" imgH="2346971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A76B1E96-3369-4501-AE36-BC9327761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175" y="2202694"/>
                        <a:ext cx="10721975" cy="272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384826" y="5277331"/>
            <a:ext cx="10108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0.95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Usaremos a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</p:spTree>
    <p:extLst>
      <p:ext uri="{BB962C8B-B14F-4D97-AF65-F5344CB8AC3E}">
        <p14:creationId xmlns:p14="http://schemas.microsoft.com/office/powerpoint/2010/main" val="17487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2616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(Preliminares)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208800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83376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26602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694746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153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1E6797A9-A2FA-4D8D-89DC-972D11C7C71C}"/>
              </a:ext>
            </a:extLst>
          </p:cNvPr>
          <p:cNvSpPr/>
          <p:nvPr/>
        </p:nvSpPr>
        <p:spPr>
          <a:xfrm>
            <a:off x="4565133" y="3104599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78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341544" y="2798458"/>
            <a:ext cx="203075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Após as remoções, a base de dados final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18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19" y="2078458"/>
            <a:ext cx="720000" cy="720000"/>
          </a:xfrm>
          <a:prstGeom prst="ellipse">
            <a:avLst/>
          </a:prstGeom>
        </p:spPr>
      </p:pic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847621" y="2798458"/>
            <a:ext cx="212088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3740209" y="2798458"/>
            <a:ext cx="1882423" cy="13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96BAAA92-A694-429A-B961-6A5F2BA9B725}"/>
              </a:ext>
            </a:extLst>
          </p:cNvPr>
          <p:cNvSpPr txBox="1"/>
          <p:nvPr/>
        </p:nvSpPr>
        <p:spPr>
          <a:xfrm>
            <a:off x="6666973" y="2798458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1464905" y="2078458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7155381" y="2078458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4310143" y="2078458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4"/>
            <a:ext cx="9269236" cy="23824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70008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pessoas de meia idade,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37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região Sudeste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que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o estado mas representativo seguido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RJ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moram 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urbanas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 cidades do interior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Grande parte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possui plano de saúde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trabalharam nos últimos 12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 parte das residências dos entrevistados é composta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tem despesas mesmo sem 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é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classe média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que é a renda familiar, entre R$2.674 e R$9.897) –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/>
              </a:rPr>
              <a:t>Fonte: http://g1.globo.com/economia/seu-dinheiro/noticia/2013/08/veja-diferencas-entre-conceitos-que-definem-classes-sociais-no-brasil.html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12781E-EE73-4541-B904-CB6293BC7A50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2800803" y="1696305"/>
            <a:chExt cx="720000" cy="72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39308BE-C8CD-4C48-816F-9749D596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A4CE8F6-E5CC-46EB-89DB-45EEEE69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pic>
        <p:nvPicPr>
          <p:cNvPr id="2050" name="Picture 2" descr="Qual a diferença entre aluno e estudante? | VG Ensino">
            <a:extLst>
              <a:ext uri="{FF2B5EF4-FFF2-40B4-BE49-F238E27FC236}">
                <a16:creationId xmlns:a16="http://schemas.microsoft.com/office/drawing/2014/main" id="{A9B4DCA7-D1E6-4EF6-8EEB-6F18B0B9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6" r="3808"/>
          <a:stretch/>
        </p:blipFill>
        <p:spPr bwMode="auto">
          <a:xfrm>
            <a:off x="10141261" y="1548675"/>
            <a:ext cx="2050739" cy="23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C95F43-7E93-47AD-8F5F-17178F9FE286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4582582" y="1696305"/>
            <a:chExt cx="720000" cy="7200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3CC4236-94C9-451F-830C-C3334800B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5105044-E66F-4E83-957F-BF5D4584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Bancárias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Todas as informações bancárias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75% dos entrevistados possuem 1 cartão de crédito, 50% possuem 1 conta corrente e 75% possuem uma conta poupança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Origem dos bancos - Surgimento das cédulas e dos empréstimos">
            <a:extLst>
              <a:ext uri="{FF2B5EF4-FFF2-40B4-BE49-F238E27FC236}">
                <a16:creationId xmlns:a16="http://schemas.microsoft.com/office/drawing/2014/main" id="{D9D82C94-7E6E-420A-AAE8-BF8306FE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43" y="1542357"/>
            <a:ext cx="2487857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02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52D1671-F734-4DF4-83BD-89D79DB0B53D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7879707" y="1795744"/>
            <a:chExt cx="720000" cy="72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25AFC4-80E4-4CE7-B2CF-785C165A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8CD5D1-8155-471C-9EB7-FA4389EC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Escolares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Cerca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dos entrevistados possuem 12 anos de estudo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que é condizente com a informação de instrução onde a maioria da base possui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ensino médio completo (87%) </a:t>
            </a:r>
            <a:endParaRPr lang="pt-BR" sz="11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73AC26E7-64B7-4F5F-8A18-F63079481888}"/>
              </a:ext>
            </a:extLst>
          </p:cNvPr>
          <p:cNvSpPr txBox="1"/>
          <p:nvPr/>
        </p:nvSpPr>
        <p:spPr>
          <a:xfrm>
            <a:off x="207272" y="2088245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Semana da Educação debate como a inclusão pode transformar a sociedade  brasileira – Jornal da USP">
            <a:extLst>
              <a:ext uri="{FF2B5EF4-FFF2-40B4-BE49-F238E27FC236}">
                <a16:creationId xmlns:a16="http://schemas.microsoft.com/office/drawing/2014/main" id="{F217A932-906B-499E-A7E7-0EA11AB3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9" y="1551720"/>
            <a:ext cx="264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lang="pt-BR" sz="1200" dirty="0">
              <a:solidFill>
                <a:schemeClr val="dk1"/>
              </a:solidFill>
              <a:latin typeface="Open Sans" panose="020B0604020202020204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27.543 entrevistados da base, 11% frequentam um curso de ensino superior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7179B2-11CD-40CF-B5BB-C38DF844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3002"/>
              </p:ext>
            </p:extLst>
          </p:nvPr>
        </p:nvGraphicFramePr>
        <p:xfrm>
          <a:off x="2169148" y="2036632"/>
          <a:ext cx="61198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9148" y="2036632"/>
                        <a:ext cx="61198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7389774" y="3241176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percentual real na base de dados é de 4% mas após os filtros de elegibilidade o percentual foi para 11%.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F2F7F1-BCE3-4BBF-8E4E-BE933255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96F500-72AF-4F9B-BB22-FCBCD1B4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2098"/>
          <a:stretch/>
        </p:blipFill>
        <p:spPr>
          <a:xfrm>
            <a:off x="10267" y="1577095"/>
            <a:ext cx="5336027" cy="3240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2936209" y="1577095"/>
            <a:ext cx="6941127" cy="324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Target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3172282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target: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3783588" y="438880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4107588" y="4421010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913D8C9-0AFC-4BF4-8D41-A49EFDE46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0880"/>
              </p:ext>
            </p:extLst>
          </p:nvPr>
        </p:nvGraphicFramePr>
        <p:xfrm>
          <a:off x="3503381" y="2229082"/>
          <a:ext cx="5059363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059782" imgH="1988922" progId="Excel.Sheet.12">
                  <p:link updateAutomatic="1"/>
                </p:oleObj>
              </mc:Choice>
              <mc:Fallback>
                <p:oleObj name="Worksheet" r:id="rId6" imgW="5059782" imgH="19889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381" y="2229082"/>
                        <a:ext cx="5059363" cy="198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8794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80% aleatório para treino e 20%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22.034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5.509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 na base de treino: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frequentam ensino superior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não frequentam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7E3F2-993E-4007-A882-5F5509C3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51693"/>
              </p:ext>
            </p:extLst>
          </p:nvPr>
        </p:nvGraphicFramePr>
        <p:xfrm>
          <a:off x="306111" y="2854676"/>
          <a:ext cx="111172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117567" imgH="2308894" progId="Excel.Sheet.12">
                  <p:link updateAutomatic="1"/>
                </p:oleObj>
              </mc:Choice>
              <mc:Fallback>
                <p:oleObj name="Worksheet" r:id="rId5" imgW="11117567" imgH="230889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11" y="2854676"/>
                        <a:ext cx="11117263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otão de Ação: Obter Informações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25D794-8311-47A0-BBFC-A74673758B1A}"/>
              </a:ext>
            </a:extLst>
          </p:cNvPr>
          <p:cNvSpPr/>
          <p:nvPr/>
        </p:nvSpPr>
        <p:spPr>
          <a:xfrm>
            <a:off x="6267795" y="5894050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7B0955-487E-4DE8-8C5A-ECE193E32B1C}"/>
              </a:ext>
            </a:extLst>
          </p:cNvPr>
          <p:cNvSpPr/>
          <p:nvPr/>
        </p:nvSpPr>
        <p:spPr>
          <a:xfrm>
            <a:off x="6591794" y="5917551"/>
            <a:ext cx="4458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das demais variáveis que não entraram no modelo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470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na ordem abaixo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4" name="Botão de ação: Retornar 2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D62259-2C1B-4AB0-A72D-8A669685379C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C7F8021-F8C4-49C2-9EB5-49C515711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91031"/>
              </p:ext>
            </p:extLst>
          </p:nvPr>
        </p:nvGraphicFramePr>
        <p:xfrm>
          <a:off x="1027715" y="1842153"/>
          <a:ext cx="3984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247" imgH="3527980" progId="Excel.Sheet.12">
                  <p:link updateAutomatic="1"/>
                </p:oleObj>
              </mc:Choice>
              <mc:Fallback>
                <p:oleObj name="Worksheet" r:id="rId4" imgW="3985247" imgH="3527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5" y="1842153"/>
                        <a:ext cx="3984625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2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936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757FE53A-670D-4C81-BCEC-344627BC60DC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5DB43C-390F-446A-A6CF-C042740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" y="2571949"/>
            <a:ext cx="9000000" cy="3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5.iii.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decisão</a:t>
            </a:r>
            <a:endParaRPr lang="en-US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1030594"/>
            <a:ext cx="400418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ANOS_ESTUDO, seguidas pela IDADE e INSTRUCAO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com maior probabilidade: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Mais de 12,5 anos de estudo, menores que 35,5 anos mas que tem anos de estudo menor ou igual a 15,5.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Perfil com menor probabilidade: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Anos de estudo menor ou igual a 12,5 anos e que tem idade maior que 40,5 anos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.</a:t>
            </a:r>
            <a:endParaRPr lang="pt-BR" sz="1400" dirty="0">
              <a:solidFill>
                <a:schemeClr val="accent6">
                  <a:lumMod val="75000"/>
                </a:schemeClr>
              </a:solidFill>
              <a:latin typeface="Open Sans" panose="020B0604020202020204"/>
              <a:ea typeface="Open Sans"/>
              <a:cs typeface="Open Sans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442960"/>
            <a:ext cx="12192001" cy="36617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1979977"/>
            <a:ext cx="6513031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Árvore de Decisão (AD)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teve maior acerto geral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Regressão Logística (RL),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83% x 77%, mas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 acertou mais as pessoas que realmente frequentam uma graduação (Sensibilidade 82% x 79%).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  <a:ea typeface="Open sans"/>
              <a:cs typeface="Arial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também teve ROC um pouco maior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AD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.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</a:endParaRP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399332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2989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F8B9C7-3217-4D21-BD22-8D9FFCA22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410933"/>
              </p:ext>
            </p:extLst>
          </p:nvPr>
        </p:nvGraphicFramePr>
        <p:xfrm>
          <a:off x="83744" y="1547363"/>
          <a:ext cx="4818000" cy="345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44" y="1547363"/>
                        <a:ext cx="4818000" cy="345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78% no percentual geral de classificação correta. O percentual de acerto do evento de frequentar ensino superior ficou em torno de 81%. O percentual de acerto do evento de não frequentar o ensino superior ficou em torno de 76%. A ROC também ficou estável perto de 84%.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4D2A3BA-4351-4163-9EEE-7106E38E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35659"/>
              </p:ext>
            </p:extLst>
          </p:nvPr>
        </p:nvGraphicFramePr>
        <p:xfrm>
          <a:off x="2524132" y="2656289"/>
          <a:ext cx="5033877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2" y="2656289"/>
                        <a:ext cx="5033877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99283BA-054C-4C2A-B4B2-C00D9941E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73738"/>
              </p:ext>
            </p:extLst>
          </p:nvPr>
        </p:nvGraphicFramePr>
        <p:xfrm>
          <a:off x="2524125" y="2655888"/>
          <a:ext cx="503396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354" imgH="3596765" progId="Excel.Sheet.12">
                  <p:link updateAutomatic="1"/>
                </p:oleObj>
              </mc:Choice>
              <mc:Fallback>
                <p:oleObj name="Worksheet" r:id="rId2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25" y="2655888"/>
                        <a:ext cx="503396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EDE4CE4-AB09-41C0-A60E-5F6E7C2994E9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7" name="Botão de ação: Retornar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410D426E-D154-44F9-856A-D622D9546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82% no percentual geral de classificação correta. O percentual de acerto do evento de frequentar ensino superior ficou em torno de 79%. O percentual de acerto do evento de não frequentar o ensino superior ficou em torno de 84%. A ROC teve uma leve queda da base de treino para a base teste, de 89% para 81% demonstrando uma leve instabilidade no modelo.</a:t>
            </a:r>
          </a:p>
        </p:txBody>
      </p:sp>
    </p:spTree>
    <p:extLst>
      <p:ext uri="{BB962C8B-B14F-4D97-AF65-F5344CB8AC3E}">
        <p14:creationId xmlns:p14="http://schemas.microsoft.com/office/powerpoint/2010/main" val="2135424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251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s devastated as in-person graduations are canceled - ABC News">
            <a:extLst>
              <a:ext uri="{FF2B5EF4-FFF2-40B4-BE49-F238E27FC236}">
                <a16:creationId xmlns:a16="http://schemas.microsoft.com/office/drawing/2014/main" id="{8598606F-B23B-473D-813C-60D9F7A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02"/>
          <a:stretch/>
        </p:blipFill>
        <p:spPr bwMode="auto">
          <a:xfrm>
            <a:off x="-9868" y="-8878"/>
            <a:ext cx="4067203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201127"/>
            <a:ext cx="7352714" cy="4428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4626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248623"/>
            <a:ext cx="72761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maior sensibilidade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82%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métricas de avaliação da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ficaram mais estáveis comparando o treino e o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57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18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sendo elas: Idade, Sexo,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Trabalhou_Ult_12M,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Gastos_Sem_Renda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Qtd_Cartaocred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Qtd_Contacorr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Qtd_Contapoup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Renda_Total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UF,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Cor_Raca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Composição.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8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SP é os estado que possui o maior número de entrevistados, seguido por MG e RJ, todos estados do Sudeste.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é bem distribuída, a maioria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tem frequência próxima de 3%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48539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D6E0EE-6618-4569-9D6F-564DE3107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07145"/>
              </p:ext>
            </p:extLst>
          </p:nvPr>
        </p:nvGraphicFramePr>
        <p:xfrm>
          <a:off x="287174" y="1147934"/>
          <a:ext cx="9723069" cy="396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723069" imgH="3962491" progId="Excel.Sheet.12">
                  <p:link updateAutomatic="1"/>
                </p:oleObj>
              </mc:Choice>
              <mc:Fallback>
                <p:oleObj name="Worksheet" r:id="rId4" imgW="9723069" imgH="39624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174" y="1147934"/>
                        <a:ext cx="9723069" cy="396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C6ABC8F-E75F-42F3-AFB3-8CB20737F9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4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3874528"/>
            <a:ext cx="5496613" cy="109345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3933463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moram em regiões urbanas mais concentrados em cidades do interior (43%)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são na maioria de cor Parda ou Branca (88% juntos)</a:t>
            </a: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25925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E1841F-5BC8-4FF1-9712-10883D9DC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27567"/>
              </p:ext>
            </p:extLst>
          </p:nvPr>
        </p:nvGraphicFramePr>
        <p:xfrm>
          <a:off x="1011219" y="1002629"/>
          <a:ext cx="43211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20578" imgH="2522311" progId="Excel.Sheet.12">
                  <p:link updateAutomatic="1"/>
                </p:oleObj>
              </mc:Choice>
              <mc:Fallback>
                <p:oleObj name="Worksheet" r:id="rId4" imgW="4320578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219" y="1002629"/>
                        <a:ext cx="4321175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B037DD7-770C-45E3-81B2-2D599EB30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423"/>
              </p:ext>
            </p:extLst>
          </p:nvPr>
        </p:nvGraphicFramePr>
        <p:xfrm>
          <a:off x="5887011" y="1002629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7011" y="1002629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F0EF321-9237-4609-800C-5DC876636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62747"/>
              </p:ext>
            </p:extLst>
          </p:nvPr>
        </p:nvGraphicFramePr>
        <p:xfrm>
          <a:off x="111900" y="3835399"/>
          <a:ext cx="611981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18950" imgH="2522311" progId="Excel.Sheet.12">
                  <p:link updateAutomatic="1"/>
                </p:oleObj>
              </mc:Choice>
              <mc:Fallback>
                <p:oleObj name="Worksheet" r:id="rId8" imgW="611895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900" y="3835399"/>
                        <a:ext cx="6119813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3222EC1-AE90-441C-9170-06F9A5B466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B97D-94E1-470D-A176-43CE0E7F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694091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1878A-082F-4F08-BAE9-21C67551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57954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E8BFCC-F8E8-4165-8AF1-1ECA54FA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687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35454" imgH="1767829" progId="Excel.Sheet.12">
                  <p:link updateAutomatic="1"/>
                </p:oleObj>
              </mc:Choice>
              <mc:Fallback>
                <p:oleObj name="Worksheet" r:id="rId5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de meia idade, sendo metade dos clientes com menos de 37 anos e 75% dos clientes abaixo de 48.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de 17 anos que está condizente com o filtro feito na base de trabalhar apenas com maiores de 17 anos.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7F27DB-D996-4A20-95F9-B6646DB576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4897759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4956694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sem plano de saúde são maioria na base (68%)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trabalhou nos últimos 12 meses (84%)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02375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A1C927D-BBA3-4F28-93DC-C5190EA01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6915"/>
              </p:ext>
            </p:extLst>
          </p:nvPr>
        </p:nvGraphicFramePr>
        <p:xfrm>
          <a:off x="538376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02490" imgH="2522311" progId="Excel.Sheet.12">
                  <p:link updateAutomatic="1"/>
                </p:oleObj>
              </mc:Choice>
              <mc:Fallback>
                <p:oleObj name="Worksheet" r:id="rId4" imgW="5402490" imgH="2522311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F08B9FE-9AF2-4B69-87E7-BEE8CC984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76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C6B65E4-6812-46F6-885C-88FEC4734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8476"/>
              </p:ext>
            </p:extLst>
          </p:nvPr>
        </p:nvGraphicFramePr>
        <p:xfrm>
          <a:off x="5534977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4B41E03-61CE-4A43-AB99-F6604578C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977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B41315D-3251-485C-9C57-84D9F906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66738" y="838984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o valor do aluguel de acordo com a região, quantidade de quartos e metros quadrados.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extraída do site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 action="ppaction://hlinkfile"/>
              </a:rPr>
              <a:t>Idealista.com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modelos estatísticos e 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em questão.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formar será possível identificar o melhor as regiões com valores ideais de locação, bem como saber se o valor está na media praticada na região.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próximo passo, este trabalho pode incluir uma analise do perfil do arrendador afim de realizar recomendações da local ideal, baseado no clima, comércios locais, hospitais, faixa etária e outras variáveis.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4007694"/>
            <a:ext cx="5496613" cy="95492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4066629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residência dos entrevistados geralmente é composta por 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tem o hábito de ter gastos/despesas sem um rendimento próprio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32315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0D273FA-0772-45D4-B144-AA4BEC913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67218"/>
              </p:ext>
            </p:extLst>
          </p:nvPr>
        </p:nvGraphicFramePr>
        <p:xfrm>
          <a:off x="145133" y="1089331"/>
          <a:ext cx="7635875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35163" imgH="2583112" progId="Excel.Sheet.12">
                  <p:link updateAutomatic="1"/>
                </p:oleObj>
              </mc:Choice>
              <mc:Fallback>
                <p:oleObj name="Worksheet" r:id="rId4" imgW="7635163" imgH="258311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133" y="1089331"/>
                        <a:ext cx="7635875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13D185E-4D6F-4857-9762-5393EB6A2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94405"/>
              </p:ext>
            </p:extLst>
          </p:nvPr>
        </p:nvGraphicFramePr>
        <p:xfrm>
          <a:off x="590468" y="3672194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B9E0D00-E7F1-429E-84B4-E1659743E6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68" y="3672194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377997-5824-49FC-BA77-5FB27997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54CE2-FDA8-43CE-92EB-0421EDBA1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746717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ED855F-7C8D-463C-988E-24A02A70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56364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total da residência possui distribuição assimétrica acentuada á direita, com a presença de vários outliers superiores, sendo que 75% dos entrevistados possuem renda total menor do que R$6.779,7. A média fica entre a mediana e o 3º quartil o que demonstra que a quantidade de outliers é muito pequena.</a:t>
            </a:r>
          </a:p>
        </p:txBody>
      </p:sp>
      <p:sp>
        <p:nvSpPr>
          <p:cNvPr id="24" name="Botão de ação: Retornar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DEE1012-F0F1-43AC-8DCC-9C965D46F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9935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35454" imgH="1767829" progId="Excel.Sheet.12">
                  <p:link updateAutomatic="1"/>
                </p:oleObj>
              </mc:Choice>
              <mc:Fallback>
                <p:oleObj name="Worksheet" r:id="rId7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76E3ED2-1BA0-43BE-A38A-91DF144483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8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FC3F88-818E-4756-BBDE-D8E1CEF70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49285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0E33ED25-CE56-4660-BA55-C3F1A635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BC97D7-8B5D-4C0C-BDEA-F414AE2D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2"/>
            <a:ext cx="10195299" cy="115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disponível per capita possui distribuição assimétrica acentuada á direita, com a presença de vários outliers superiores, sendo que 75% dos entrevistados possuem renda total menor do que R$2061. A média fica entre a mediana e o 3º quartil o que demonstra que a quantidade de outliers é muito pequena. Existem entrevistados com rendas negativas, isso acontece quando a renda não é suficiente para arcar com impostos diretos, contribuições sociais, e outras deduções compulsórias ou quase compulsórias.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955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2F9463-CE8D-446C-95F3-959073F3B6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3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08DF626-671F-4349-9625-ACFBF9428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1550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5F2D4B4-2EF5-459B-860D-BF35D8EE3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DCC113-DB86-49A8-8EEA-85772FA87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93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não monetária per capita possui distribuição assimétrica acentuada á direita, com a presença de vários outliers superiores, sendo que 75% dos entrevistados possuem renda total menor do que R$475,2. A média fica entre a mediana e o 3º quartil o que demonstra que a quantidade de outliers é muito pequena. Existem entrevistados que ninguém na sua residência possui renda não monetária.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847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8860A-BAC2-4CB6-99C3-50CD595A98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7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1DA69D-A987-4207-AB1C-15563858D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4370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62D248F-9CD3-4D06-B47B-A7BD47E4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F12001-2452-42EA-A2A4-6818EA1F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1818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835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dedução per capita possui distribuição assimétrica acentuada á direita, com a presença de vários outliers superiores, sendo que 75% dos entrevistados possuem renda total menor do que R$171. A média fica entre a mediana e o 3º quartil o que demonstra que a quantidade de outliers é muito pequena. Existem entrevistados que ninguém na sua residência possui dedução.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70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447902-116F-4840-BFC4-FC6A7CCA2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3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398E4-D033-481D-BC0D-F9141CB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F6AE026-EDCC-4434-B94F-C665F7AB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34368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35454" imgH="1767829" progId="Excel.Sheet.12">
                  <p:link updateAutomatic="1"/>
                </p:oleObj>
              </mc:Choice>
              <mc:Fallback>
                <p:oleObj name="Worksheet" r:id="rId3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8D328639-45E3-4E71-9327-0662F9A1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2" y="1387451"/>
            <a:ext cx="349947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cartão de crédito possui distribuição assimétrica acentuada á direita, com a presença de outliers superiores, sendo que 50% dos entrevistados não possuem cartão de crédito e até 75% possui apenas 1 cartão.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0D5056F-E0B2-4EE3-BA65-F3327AAFB4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8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F8C65F-11C1-40E2-A294-CA6B0CED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2B8D7-6883-4C6D-B84C-0755EF4E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E7291D0-707C-4917-8BCD-A0FCE0A1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6039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corrente possui distribuição assimétrica acentuada á direita, com a presença de outliers superiores, sendo que 50% dos entrevistados possuem 1 conta corrente.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035F412-0896-4811-860B-DBB726996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3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443FC-0F17-42B9-947B-799C6592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EE3AB0-D08D-40D6-99C8-41506F2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07FFC8D-00AA-4DEA-B957-EE9B4154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8096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poupança possui distribuição assimétrica acentuada á direita, com a presença de outliers superiores, sendo que 75% dos entrevistados possuem 1 conta poupança.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2E17BA1-50B4-47DE-A24E-282BEE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E05BCA-F99E-48DA-AD35-0A9DF4F73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36849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5DE5F9B-4321-4488-8E54-8B8FCD64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95B60F-D054-4985-95B2-068CC8817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59456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anos de estudo possui distribuição assimétrica acentuada á direita, com a presença de outliers superiores, sendo que 50% dos entrevistados tem 12 anos de estudo e 75% possuem 13 anos de estudo.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4C3FBA-0F32-42E8-8726-5431AA3FEE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742630"/>
            <a:ext cx="10195299" cy="43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815744"/>
            <a:ext cx="9392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tem até o ensino médio completo (87%).</a:t>
            </a:r>
          </a:p>
        </p:txBody>
      </p:sp>
      <p:sp>
        <p:nvSpPr>
          <p:cNvPr id="21" name="Botão de ação: Retornar 2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66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7B68450-293B-4552-8B0B-1D81DC9BE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032"/>
              </p:ext>
            </p:extLst>
          </p:nvPr>
        </p:nvGraphicFramePr>
        <p:xfrm>
          <a:off x="3035022" y="1117276"/>
          <a:ext cx="61219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5022" y="1117276"/>
                        <a:ext cx="612195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34D2813-9563-4D65-BE83-211DF34401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38541" y="831681"/>
            <a:ext cx="720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Encontrar uma casa/apartamento para arrendar em Portugal pode ser uma tarefa bastante desafiadora. Muitas vezes, a procura é maior do que a oferta disponível, o que acaba gerando uma competição acirrada entre os potenciais inquilinos. Além disso, o valor dos aluguéis costuma ser elevado, especialmente em áreas mais centrais das grandes cidades.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desafio para quem busca um novo lar em Portugal é identificar qual cidade é a ideal de acordo com o seu estilo de vida. Cada lugar tem suas características próprias, que podem ser mais ou menos adequadas para diferentes perfis de moradores. Por exemplo, uma pessoa que valoriza a vida noturna e a agitação urbana pode preferir morar em Lisboa ou no Porto, enquanto outra que busca tranquilidade e contato com a natureza pode optar por cidades como Braga ou Coimbra.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é importante destacar que cada grupo de pessoas pode ter necessidades específicas ao buscar um lugar para morar em Portugal. Por exemplo, casais com filhos podem dar preferência a cidades que ofereçam um ambiente mais familiar e seguro, com acesso a boas escolas e espaços públicos para as crianças brincarem. Essas famílias também podem considerar a proximidade de hospitais e serviços de saúde de qualidade como um fator determinante na escolha do local.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A2C12A-2528-4002-891F-93CEC5757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0337"/>
              </p:ext>
            </p:extLst>
          </p:nvPr>
        </p:nvGraphicFramePr>
        <p:xfrm>
          <a:off x="541117" y="1338228"/>
          <a:ext cx="4540228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036730" imgH="3596765" progId="Excel.Sheet.12">
                  <p:link updateAutomatic="1"/>
                </p:oleObj>
              </mc:Choice>
              <mc:Fallback>
                <p:oleObj name="Worksheet" r:id="rId8" imgW="5036730" imgH="3596765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0EA2C12A-2528-4002-891F-93CEC575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28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70234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As </a:t>
              </a:r>
              <a:r>
                <a:rPr lang="pt-BR" sz="1200" dirty="0" err="1">
                  <a:latin typeface="Open Sans" panose="020B0604020202020204"/>
                </a:rPr>
                <a:t>Ufs</a:t>
              </a:r>
              <a:r>
                <a:rPr lang="pt-BR" sz="1200" dirty="0">
                  <a:latin typeface="Open Sans" panose="020B0604020202020204"/>
                </a:rPr>
                <a:t> foram agrupadas de acordo com o percentual do target, demonstrando que o % de target tem relação com o fator regional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E94F45-35D1-4DAC-8003-369FA84A4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28720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41571" imgH="3238409" progId="Excel.Sheet.12">
                  <p:link updateAutomatic="1"/>
                </p:oleObj>
              </mc:Choice>
              <mc:Fallback>
                <p:oleObj name="Worksheet" r:id="rId10" imgW="4541571" imgH="3238409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5E94F45-35D1-4DAC-8003-369FA84A4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9DD63C8-A879-43F1-AF21-C2EB7D8EE6D6}"/>
              </a:ext>
            </a:extLst>
          </p:cNvPr>
          <p:cNvGrpSpPr/>
          <p:nvPr/>
        </p:nvGrpSpPr>
        <p:grpSpPr>
          <a:xfrm>
            <a:off x="5388649" y="4877901"/>
            <a:ext cx="4593507" cy="830997"/>
            <a:chOff x="5326497" y="5037700"/>
            <a:chExt cx="4593507" cy="8309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Estrato_POF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“Rural” que tem menor percentual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C5BC71-961C-491C-8114-DB5A81125404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A5B291B-4999-4DE5-8E58-5E8AF9CEA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9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3008A0-2605-4399-91CD-F891B4434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8812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D1AAC56C-BCC6-4DBB-A9D2-C6A63496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8"/>
            <a:ext cx="4536000" cy="326686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24068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 idade parece explicar bem o target, podemos ver que pessoas mais jovens são as que frequentam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24068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Sexo parece não discriminar o target dado que as duas categorias possuem percentual do target próximo à média da base de 11%, 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Botão de ação: Retornar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7321A4-4246-4931-9D16-645653ABDA26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073288D-6014-4148-8D65-15EF0C545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15EF6A0-BC9D-4AA7-91CA-2B9AA3BB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7539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CED0351-EB7B-4464-A06C-13249885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31270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70234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Tem_Plano_Saude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não discriminar o target dado que as duas categorias possuem percentual do target próximo à média da base de 11%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B6CC6E8-577E-4F52-9705-E0486419EAB7}"/>
              </a:ext>
            </a:extLst>
          </p:cNvPr>
          <p:cNvGrpSpPr/>
          <p:nvPr/>
        </p:nvGrpSpPr>
        <p:grpSpPr>
          <a:xfrm>
            <a:off x="541117" y="4877901"/>
            <a:ext cx="4593507" cy="830997"/>
            <a:chOff x="5326497" y="5037700"/>
            <a:chExt cx="4593507" cy="83099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Cor_raca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“Amarela” que tem percentual um pouco maior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CB0952-A7A0-4292-BE57-F5B4F53A9976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D36241E-EF6B-4C87-B361-CA6F86BC11CF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D94F335-E4BB-461A-917E-878801C0C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0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A38551F-4A85-4C77-848D-4861ACE6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6528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904AE9-3E71-48AD-8D01-DFF078E95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13234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D3B1AB-750E-4B0B-9EA2-73B9B5E07782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Trabalhou_Ult_12M parece discriminar bem o target, podemos ver que pessoas que não trabalharam nos últimos 12 meses tem maior percentual do Target</a:t>
              </a:r>
            </a:p>
          </p:txBody>
        </p:sp>
        <p:pic>
          <p:nvPicPr>
            <p:cNvPr id="23" name="Gráfico 22" descr="Marca de seleção">
              <a:extLst>
                <a:ext uri="{FF2B5EF4-FFF2-40B4-BE49-F238E27FC236}">
                  <a16:creationId xmlns:a16="http://schemas.microsoft.com/office/drawing/2014/main" id="{40381FAE-CDC8-4E90-9574-27A04C7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CC7543-767E-452E-9E64-A64B00A6973B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Gastos_Sem_Renda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podemos ver que pessoas que não tem gastos sem renda tem maior percentual do Target</a:t>
              </a:r>
            </a:p>
          </p:txBody>
        </p:sp>
        <p:pic>
          <p:nvPicPr>
            <p:cNvPr id="28" name="Gráfico 27" descr="Marca de seleção">
              <a:extLst>
                <a:ext uri="{FF2B5EF4-FFF2-40B4-BE49-F238E27FC236}">
                  <a16:creationId xmlns:a16="http://schemas.microsoft.com/office/drawing/2014/main" id="{054E3BCD-03A5-4449-B200-F4AAF85D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DE99B2-D44A-40B5-A307-79EFB26AF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9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508FA9-9870-4F36-8623-73CDF165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884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BA11C8C-9186-4D3B-AF6A-68DC834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6000" cy="311360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904538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12205"/>
            <a:ext cx="4182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Composição familiar parece discriminar bem o target, podemos ver os percentuais de cada categoria variam muito desde “Mais de um adulto sem criança” com 14% e “Um ou mais idosos com ou sem crianças” com 1%</a:t>
            </a:r>
          </a:p>
        </p:txBody>
      </p:sp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054E3BCD-03A5-4449-B200-F4AAF85D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213" y="5047703"/>
            <a:ext cx="360000" cy="360000"/>
          </a:xfrm>
          <a:prstGeom prst="rect">
            <a:avLst/>
          </a:prstGeom>
        </p:spPr>
      </p:pic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6" name="Gráfico 25" descr="Fechar">
            <a:extLst>
              <a:ext uri="{FF2B5EF4-FFF2-40B4-BE49-F238E27FC236}">
                <a16:creationId xmlns:a16="http://schemas.microsoft.com/office/drawing/2014/main" id="{066E9C80-66BB-4A56-9ED8-B23761804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1" y="5047703"/>
            <a:ext cx="360000" cy="360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CDDEBD9-9F38-44D0-9BE1-D6E6070AC7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758FD1-91D8-4AB2-9F51-CC41DCE3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6EE493-E670-4557-9DA7-FBA060C7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1" y="1338228"/>
            <a:ext cx="4539600" cy="317087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PC_Renda_Nao_Monet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4EDABE-3F96-4313-B188-2BAC2E2B8B83}"/>
              </a:ext>
            </a:extLst>
          </p:cNvPr>
          <p:cNvSpPr/>
          <p:nvPr/>
        </p:nvSpPr>
        <p:spPr>
          <a:xfrm>
            <a:off x="591681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CC0367E-9689-4309-BB80-D5106FB96FE2}"/>
              </a:ext>
            </a:extLst>
          </p:cNvPr>
          <p:cNvSpPr/>
          <p:nvPr/>
        </p:nvSpPr>
        <p:spPr>
          <a:xfrm>
            <a:off x="5439213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487C71E-5DFB-475E-BAA8-018376095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2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3887C2A-6EFF-40E8-915F-6AE3CC1F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4DE7E-7678-41D7-9E51-FBA0EDCA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353319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PC_Deducao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Qtd_Cartaocred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CFE175-A37C-41D7-8E92-28CF462BA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5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FE46BB-662F-44CF-8CF2-6A88D305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284401" cy="3193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D9521-5272-45FA-B085-780F1018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284401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Qtd_Contapoup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Qtd_Contacorr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6D47F38-5BB8-46C7-9BD2-5A7C6DE65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DEB9633-CB5D-4138-B9CF-F473F0693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48406"/>
              </p:ext>
            </p:extLst>
          </p:nvPr>
        </p:nvGraphicFramePr>
        <p:xfrm>
          <a:off x="519494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94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23242E-105B-4C7D-98AE-54A803AA4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6" y="1338229"/>
            <a:ext cx="4533668" cy="324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5F419E8-A3DF-4AF1-976D-17F498236323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675AC7A-3D43-48FA-A67F-52DA3FE4B84C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Anos_Estudo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quem frequenta um curso superior possui mais anos de estudo</a:t>
              </a:r>
            </a:p>
          </p:txBody>
        </p:sp>
        <p:pic>
          <p:nvPicPr>
            <p:cNvPr id="25" name="Gráfico 24" descr="Marca de seleção">
              <a:extLst>
                <a:ext uri="{FF2B5EF4-FFF2-40B4-BE49-F238E27FC236}">
                  <a16:creationId xmlns:a16="http://schemas.microsoft.com/office/drawing/2014/main" id="{EAF592A2-3812-4B31-B965-F8FFFD76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FEABCB0-FF14-4657-9C27-ABC66905EE5E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A697B5F-778D-407C-9183-830D086252E5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Instrução parece discriminar bem o target, quem tem “Ensino Superior Incompleto” frequentam mais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57E4FCD-9585-4700-B5C6-05768F3C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2A52EFA9-8749-4749-BCE0-214BB500E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7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927C514-6289-410D-9A8F-A3C5D8127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8267"/>
              </p:ext>
            </p:extLst>
          </p:nvPr>
        </p:nvGraphicFramePr>
        <p:xfrm>
          <a:off x="2324100" y="2045065"/>
          <a:ext cx="352051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20517" imgH="1013346" progId="Excel.Sheet.12">
                  <p:link updateAutomatic="1"/>
                </p:oleObj>
              </mc:Choice>
              <mc:Fallback>
                <p:oleObj name="Worksheet" r:id="rId3" imgW="3520517" imgH="1013346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927C514-6289-410D-9A8F-A3C5D8127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2045065"/>
                        <a:ext cx="352051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C9F4043-8898-42E9-B4F7-EC42F12A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25915"/>
              </p:ext>
            </p:extLst>
          </p:nvPr>
        </p:nvGraphicFramePr>
        <p:xfrm>
          <a:off x="6347383" y="2044544"/>
          <a:ext cx="3520517" cy="10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20517" imgH="1013346" progId="Excel.Sheet.12">
                  <p:link updateAutomatic="1"/>
                </p:oleObj>
              </mc:Choice>
              <mc:Fallback>
                <p:oleObj name="Worksheet" r:id="rId5" imgW="3520517" imgH="1013346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9F4043-8898-42E9-B4F7-EC42F12A8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7383" y="2044544"/>
                        <a:ext cx="3520517" cy="101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45B08C-03BB-4F41-9F1A-203429B8B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46501"/>
              </p:ext>
            </p:extLst>
          </p:nvPr>
        </p:nvGraphicFramePr>
        <p:xfrm>
          <a:off x="2324100" y="3548684"/>
          <a:ext cx="7543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77" imgH="2270817" progId="Excel.Sheet.12">
                  <p:link updateAutomatic="1"/>
                </p:oleObj>
              </mc:Choice>
              <mc:Fallback>
                <p:oleObj name="Worksheet" r:id="rId7" imgW="7543877" imgH="227081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3548684"/>
                        <a:ext cx="7543800" cy="227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80E4E5-ECB4-415A-B805-8665426359C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08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49154" y="829080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os estudantes podem ter outras prioridades, como o acesso a universidades de qualidade e a preços mais acessíveis. Nesse caso, cidades com uma forte presença acadêmica, como Coimbra e Évora, podem ser opções interessantes. Além disso, muitos estudantes têm orçamentos limitados e podem procurar por lugares com valores mais baixos de aluguel, como cidades do interior ou bairros mais afastados das áreas centrais.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Independentemente do perfil do morador, é fundamental considerar todas as variáveis envolvidas na escolha de um lugar para morar em Portugal. Além dos fatores já mencionados, como infraestrutura, transporte e oferta de empregos, é importante levar em conta aspectos como o clima, a segurança e a qualidade de vida em geral. Com uma pesquisa cuidadosa e a ajuda de profissionais do mercado imobiliário, é possível encontrar o lugar ideal para cada necessidade e preferência.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6CA74D4-2BEB-4598-AD61-02D6151F7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19543"/>
              </p:ext>
            </p:extLst>
          </p:nvPr>
        </p:nvGraphicFramePr>
        <p:xfrm>
          <a:off x="490688" y="3264375"/>
          <a:ext cx="55927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3054" imgH="1264840" progId="Excel.Sheet.12">
                  <p:link updateAutomatic="1"/>
                </p:oleObj>
              </mc:Choice>
              <mc:Fallback>
                <p:oleObj name="Worksheet" r:id="rId3" imgW="5593054" imgH="1264840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6CA74D4-2BEB-4598-AD61-02D6151F7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688" y="3264375"/>
                        <a:ext cx="559276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AD47BE-7A2F-4530-9E4B-9BEAD8D1E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9510"/>
              </p:ext>
            </p:extLst>
          </p:nvPr>
        </p:nvGraphicFramePr>
        <p:xfrm>
          <a:off x="6593321" y="2133281"/>
          <a:ext cx="42291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28985" imgH="3527980" progId="Excel.Sheet.12">
                  <p:link updateAutomatic="1"/>
                </p:oleObj>
              </mc:Choice>
              <mc:Fallback>
                <p:oleObj name="Worksheet" r:id="rId5" imgW="4228985" imgH="3527980" progId="Excel.Sheet.12">
                  <p:link updateAutomatic="1"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E0AD47BE-7A2F-4530-9E4B-9BEAD8D1E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3321" y="2133281"/>
                        <a:ext cx="4229100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3E16770-A525-4DEA-A896-677920417F60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052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121582-FB95-4066-9339-E0E16144692A}"/>
              </a:ext>
            </a:extLst>
          </p:cNvPr>
          <p:cNvSpPr/>
          <p:nvPr/>
        </p:nvSpPr>
        <p:spPr>
          <a:xfrm>
            <a:off x="377416" y="1166776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161B-576E-48B7-B592-B309BADF061C}"/>
              </a:ext>
            </a:extLst>
          </p:cNvPr>
          <p:cNvSpPr txBox="1"/>
          <p:nvPr/>
        </p:nvSpPr>
        <p:spPr>
          <a:xfrm>
            <a:off x="521264" y="1229573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A41FB240-DE88-46B4-952F-DC1C247BB4F7}"/>
              </a:ext>
            </a:extLst>
          </p:cNvPr>
          <p:cNvSpPr txBox="1"/>
          <p:nvPr/>
        </p:nvSpPr>
        <p:spPr>
          <a:xfrm>
            <a:off x="2291801" y="1713211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Tipo_Curso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Vai_Na_Escola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843FC8-5B4D-424C-979B-E3B215EE31A7}"/>
              </a:ext>
            </a:extLst>
          </p:cNvPr>
          <p:cNvSpPr/>
          <p:nvPr/>
        </p:nvSpPr>
        <p:spPr>
          <a:xfrm>
            <a:off x="377416" y="2484035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44F177-63D1-479A-BFCF-B32EBFD3AE1E}"/>
              </a:ext>
            </a:extLst>
          </p:cNvPr>
          <p:cNvSpPr txBox="1"/>
          <p:nvPr/>
        </p:nvSpPr>
        <p:spPr>
          <a:xfrm>
            <a:off x="459120" y="2558747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7CAF4A66-832A-4E50-9F09-69B14D9CDD9F}"/>
              </a:ext>
            </a:extLst>
          </p:cNvPr>
          <p:cNvSpPr txBox="1"/>
          <p:nvPr/>
        </p:nvSpPr>
        <p:spPr>
          <a:xfrm>
            <a:off x="2291801" y="3030472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Peso_Final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C896A-4451-4FB3-9EDC-845A1A2A21D2}"/>
              </a:ext>
            </a:extLst>
          </p:cNvPr>
          <p:cNvSpPr/>
          <p:nvPr/>
        </p:nvSpPr>
        <p:spPr>
          <a:xfrm>
            <a:off x="377416" y="3859745"/>
            <a:ext cx="5268770" cy="6486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9BCE8E-2017-4BD1-85C8-DB305257C584}"/>
              </a:ext>
            </a:extLst>
          </p:cNvPr>
          <p:cNvSpPr txBox="1"/>
          <p:nvPr/>
        </p:nvSpPr>
        <p:spPr>
          <a:xfrm>
            <a:off x="459120" y="3934458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A753EB-E8D9-4C8E-927A-2032B8C67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80106"/>
              </p:ext>
            </p:extLst>
          </p:nvPr>
        </p:nvGraphicFramePr>
        <p:xfrm>
          <a:off x="717864" y="4639763"/>
          <a:ext cx="4587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587368" imgH="1516335" progId="Excel.Sheet.12">
                  <p:link updateAutomatic="1"/>
                </p:oleObj>
              </mc:Choice>
              <mc:Fallback>
                <p:oleObj name="Worksheet" r:id="rId3" imgW="4587368" imgH="151633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864" y="4639763"/>
                        <a:ext cx="458787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4108FB3B-AA29-432F-94BB-BC6DA477B8D9}"/>
              </a:ext>
            </a:extLst>
          </p:cNvPr>
          <p:cNvSpPr/>
          <p:nvPr/>
        </p:nvSpPr>
        <p:spPr>
          <a:xfrm>
            <a:off x="5852175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79FE8C-C343-40CA-A541-CAA2AD36D45F}"/>
              </a:ext>
            </a:extLst>
          </p:cNvPr>
          <p:cNvSpPr txBox="1"/>
          <p:nvPr/>
        </p:nvSpPr>
        <p:spPr>
          <a:xfrm>
            <a:off x="5933879" y="1229573"/>
            <a:ext cx="518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FB48A3C7-C47D-428F-9F82-B9D349DE33E7}"/>
              </a:ext>
            </a:extLst>
          </p:cNvPr>
          <p:cNvSpPr txBox="1"/>
          <p:nvPr/>
        </p:nvSpPr>
        <p:spPr>
          <a:xfrm>
            <a:off x="6203387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Dia_Nasc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2A5EFF8-4C5B-4BDE-BD7F-BC2CBC2DDC98}"/>
              </a:ext>
            </a:extLst>
          </p:cNvPr>
          <p:cNvSpPr/>
          <p:nvPr/>
        </p:nvSpPr>
        <p:spPr>
          <a:xfrm>
            <a:off x="5852175" y="2251781"/>
            <a:ext cx="5268770" cy="63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DF714A-DF94-4D50-899B-6074A0E276AD}"/>
              </a:ext>
            </a:extLst>
          </p:cNvPr>
          <p:cNvSpPr txBox="1"/>
          <p:nvPr/>
        </p:nvSpPr>
        <p:spPr>
          <a:xfrm>
            <a:off x="5996023" y="2326493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9661CEB5-C563-4518-B0C5-F34D98C2294D}"/>
              </a:ext>
            </a:extLst>
          </p:cNvPr>
          <p:cNvSpPr txBox="1"/>
          <p:nvPr/>
        </p:nvSpPr>
        <p:spPr>
          <a:xfrm>
            <a:off x="657780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06FB15F-749E-4C1A-9BA3-D83B4223FA05}"/>
              </a:ext>
            </a:extLst>
          </p:cNvPr>
          <p:cNvSpPr/>
          <p:nvPr/>
        </p:nvSpPr>
        <p:spPr>
          <a:xfrm>
            <a:off x="5851779" y="3619743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78D3A9-2E93-445C-818E-64196E3FA181}"/>
              </a:ext>
            </a:extLst>
          </p:cNvPr>
          <p:cNvSpPr txBox="1"/>
          <p:nvPr/>
        </p:nvSpPr>
        <p:spPr>
          <a:xfrm>
            <a:off x="5995627" y="3694455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Outros Motivos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C00718D3-B8D5-4551-9206-14F0D194B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83433"/>
              </p:ext>
            </p:extLst>
          </p:nvPr>
        </p:nvGraphicFramePr>
        <p:xfrm>
          <a:off x="6314464" y="4159411"/>
          <a:ext cx="4343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343323" imgH="2156585" progId="Excel.Sheet.12">
                  <p:link updateAutomatic="1"/>
                </p:oleObj>
              </mc:Choice>
              <mc:Fallback>
                <p:oleObj name="Worksheet" r:id="rId5" imgW="4343323" imgH="215658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5B99E17-78C6-4202-93A3-5948AC463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464" y="4159411"/>
                        <a:ext cx="4343400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78E69206-6FA6-49B6-8ED8-4F46BA9382D6}"/>
              </a:ext>
            </a:extLst>
          </p:cNvPr>
          <p:cNvSpPr txBox="1"/>
          <p:nvPr/>
        </p:nvSpPr>
        <p:spPr>
          <a:xfrm>
            <a:off x="789452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3DDCF8D6-C041-46D7-990A-03F7BC309311}"/>
              </a:ext>
            </a:extLst>
          </p:cNvPr>
          <p:cNvSpPr txBox="1"/>
          <p:nvPr/>
        </p:nvSpPr>
        <p:spPr>
          <a:xfrm>
            <a:off x="958566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CE84EDA2-2DEA-466F-AD12-32DD96B1DD5C}"/>
              </a:ext>
            </a:extLst>
          </p:cNvPr>
          <p:cNvSpPr txBox="1"/>
          <p:nvPr/>
        </p:nvSpPr>
        <p:spPr>
          <a:xfrm>
            <a:off x="933452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Botão de ação: Retornar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237C51-A7D5-4836-92AB-75BF32E547A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49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2.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Problema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F7985C-294D-40CA-8551-93B065FCB748}"/>
              </a:ext>
            </a:extLst>
          </p:cNvPr>
          <p:cNvSpPr/>
          <p:nvPr/>
        </p:nvSpPr>
        <p:spPr>
          <a:xfrm>
            <a:off x="3998492" y="744745"/>
            <a:ext cx="720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Idealista é uma dos sites mais conhecidos para arrendamento de casas e apartamentos em Portugal.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arrendar um apartamento, muitas dúvidas surgem e uma delas é se o valor que esta sendo pago é justo, se é uma pechincha ou se é possível negociar dado o valor médio da região,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é poder prever o valor médio do aluguel de acordo com a região escolhida e quantidade de quartos e assim auxiliar quem aluga na negociação do preço do aluguel</a:t>
            </a: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3969465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Estatística de Municípios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Extraida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do portal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Portdata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308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Municipios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com 33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Filtrando apenas os municípios removendo outros registros de agrupamento.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44058" y="311024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308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Municipios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9473</TotalTime>
  <Words>6506</Words>
  <Application>Microsoft Office PowerPoint</Application>
  <PresentationFormat>Widescreen</PresentationFormat>
  <Paragraphs>863</Paragraphs>
  <Slides>71</Slides>
  <Notes>2</Notes>
  <HiddenSlides>29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Vínculos</vt:lpstr>
      </vt:variant>
      <vt:variant>
        <vt:i4>42</vt:i4>
      </vt:variant>
      <vt:variant>
        <vt:lpstr>Títulos de slides</vt:lpstr>
      </vt:variant>
      <vt:variant>
        <vt:i4>71</vt:i4>
      </vt:variant>
    </vt:vector>
  </HeadingPairs>
  <TitlesOfParts>
    <vt:vector size="124" baseType="lpstr">
      <vt:lpstr>Arial</vt:lpstr>
      <vt:lpstr>Calibri</vt:lpstr>
      <vt:lpstr>Calibri Light</vt:lpstr>
      <vt:lpstr>Open sans</vt:lpstr>
      <vt:lpstr>Open sans</vt:lpstr>
      <vt:lpstr>Söhne</vt:lpstr>
      <vt:lpstr>Times New Roman</vt:lpstr>
      <vt:lpstr>Wingdings</vt:lpstr>
      <vt:lpstr>Tema do Office</vt:lpstr>
      <vt:lpstr>Simple Light</vt:lpstr>
      <vt:lpstr>1_Tema do Office</vt:lpstr>
      <vt:lpstr>file:///E:\Google%20Drive\Pós%20Graduação\TCC\Projeto\analise_exploratoria.xlsx!correlacao!L23C2:L33C12</vt:lpstr>
      <vt:lpstr>file:///E:\Google%20Drive\Pós%20Graduação\TCC\Projeto\analise_exploratoria.xlsx!Freq_graducacao!%5banalise_exploratoria.xlsx%5dFreq_graducacao%20Gráfico%201</vt:lpstr>
      <vt:lpstr>file:///E:\Google%20Drive\Pós%20Graduação\TCC\Projeto\analise_exploratoria_Bivariada.xlsx!Resumo!L4C3:L11C4</vt:lpstr>
      <vt:lpstr>file:///E:\Google%20Drive\Pós%20Graduação\TCC\Projeto\resultados_modelos.xlsx!Regressao_Logistica!L4C4:L10C7</vt:lpstr>
      <vt:lpstr>file:///E:\Google%20Drive\Pós%20Graduação\TCC\Projeto\resultados_modelos.xlsx!Regressao_Logistica!L15C11:L28C12</vt:lpstr>
      <vt:lpstr>file:///E:\Google%20Drive\Pós%20Graduação\TCC\Projeto\resultados_modelos.xlsx!Planilha1!%5bresultados_modelos.xlsx%5dPlanilha1%20Gráfico%201</vt:lpstr>
      <vt:lpstr>file:///E:\Google%20Drive\Pós%20Graduação\TCC\Projeto\resultados_modelos.xlsx!Planilha1!%5bresultados_modelos.xlsx%5dPlanilha1%20Gráfico%202</vt:lpstr>
      <vt:lpstr>file:///E:\Google%20Drive\Pós%20Graduação\TCC\Projeto\resultados_modelos.xlsx!Planilha1!%5bresultados_modelos.xlsx%5dPlanilha1%20Gráfico%203</vt:lpstr>
      <vt:lpstr>file:///E:\Google%20Drive\Pós%20Graduação\TCC\Projeto\analise_exploratoria.xlsx!UF!%5banalise_exploratoria.xlsx%5dUF%20Gráfico%201</vt:lpstr>
      <vt:lpstr>file:///E:\Google%20Drive\Pós%20Graduação\TCC\Projeto\analise_exploratoria.xlsx!Estrato_POF!%5banalise_exploratoria.xlsx%5dEstrato_POF%20Gráfico%201</vt:lpstr>
      <vt:lpstr>file:///E:\Google%20Drive\Pós%20Graduação\TCC\Projeto\analise_exploratoria.xlsx!Sexo!%5banalise_exploratoria.xlsx%5dSexo%20Gráfico%201</vt:lpstr>
      <vt:lpstr>file:///E:\Google%20Drive\Pós%20Graduação\TCC\Projeto\analise_exploratoria.xlsx!Cor_Raca!%5banalise_exploratoria.xlsx%5dCor_Raca%20Gráfico%201</vt:lpstr>
      <vt:lpstr>file:///E:\Google%20Drive\Pós%20Graduação\TCC\Projeto\analise_exploratoria.xlsx!Idade!L3C14:L9C15</vt:lpstr>
      <vt:lpstr>file:///E:\Google%20Drive\Pós%20Graduação\TCC\Projeto\analise_exploratoria.xlsx!Plano_Saude!%5banalise_exploratoria.xlsx%5dPlano_Saude%20Gráfico%201</vt:lpstr>
      <vt:lpstr>file:///E:\Google%20Drive\Pós%20Graduação\TCC\Projeto\analise_exploratoria.xlsx!Trabalhou_Ult_12m!%5banalise_exploratoria.xlsx%5dTrabalhou_Ult_12m%20Gráfico%201</vt:lpstr>
      <vt:lpstr>file:///E:\Google%20Drive\Pós%20Graduação\TCC\Projeto\analise_exploratoria.xlsx!Composicao!%5banalise_exploratoria.xlsx%5dComposicao%20Gráfico%201</vt:lpstr>
      <vt:lpstr>file:///E:\Google%20Drive\Pós%20Graduação\TCC\Projeto\analise_exploratoria.xlsx!Gastos_Sem_Renda!%5banalise_exploratoria.xlsx%5dGastos_Sem_Renda%20Gráfico%201</vt:lpstr>
      <vt:lpstr>file:///E:\Google%20Drive\Pós%20Graduação\TCC\Projeto\analise_exploratoria.xlsx!Idade!L12C14:L18C15</vt:lpstr>
      <vt:lpstr>file:///E:\Google%20Drive\Pós%20Graduação\TCC\Projeto\analise_exploratoria.xlsx!Idade!L20C14:L26C15</vt:lpstr>
      <vt:lpstr>file:///E:\Google%20Drive\Pós%20Graduação\TCC\Projeto\analise_exploratoria.xlsx!Idade!L36C14:L42C15</vt:lpstr>
      <vt:lpstr>file:///E:\Google%20Drive\Pós%20Graduação\TCC\Projeto\analise_exploratoria.xlsx!Idade!L44C14:L50C15</vt:lpstr>
      <vt:lpstr>file:///E:\Google%20Drive\Pós%20Graduação\TCC\Projeto\analise_exploratoria.xlsx!Idade!L52C14:L58C15</vt:lpstr>
      <vt:lpstr>file:///E:\Google%20Drive\Pós%20Graduação\TCC\Projeto\analise_exploratoria.xlsx!Idade!L60C14:L66C15</vt:lpstr>
      <vt:lpstr>file:///E:\Google%20Drive\Pós%20Graduação\TCC\Projeto\analise_exploratoria.xlsx!Idade!L68C14:L74C15</vt:lpstr>
      <vt:lpstr>file:///E:\Google%20Drive\Pós%20Graduação\TCC\Projeto\analise_exploratoria.xlsx!Idade!L76C14:L82C15</vt:lpstr>
      <vt:lpstr>file:///E:\Google%20Drive\Pós%20Graduação\TCC\Projeto\analise_exploratoria.xlsx!Instrucao!%5banalise_exploratoria.xlsx%5dInstrucao%20Gráfico%201</vt:lpstr>
      <vt:lpstr>file:///E:\Google%20Drive\Pós%20Graduação\TCC\Projeto\analise_exploratoria_Bivariada.xlsx!UF!%5banalise_exploratoria_Bivariada.xlsx%5dUF%20Gráfico%203</vt:lpstr>
      <vt:lpstr>file:///E:\Google%20Drive\Pós%20Graduação\TCC\Projeto\analise_exploratoria_Bivariada.xlsx!Estrato_POF!%5banalise_exploratoria_Bivariada.xlsx%5dEstrato_POF%20Gráfico%201</vt:lpstr>
      <vt:lpstr>file:///E:\Google%20Drive\Pós%20Graduação\TCC\Projeto\analise_exploratoria_Bivariada.xlsx!Sexo!%5banalise_exploratoria_Bivariada.xlsx%5dSexo%20Gráfico%203</vt:lpstr>
      <vt:lpstr>file:///E:\Google%20Drive\Pós%20Graduação\TCC\Projeto\analise_exploratoria_Bivariada.xlsx!Plano_Saude!%5banalise_exploratoria_Bivariada.xlsx%5dPlano_Saude%20Gráfico%203</vt:lpstr>
      <vt:lpstr>file:///E:\Google%20Drive\Pós%20Graduação\TCC\Projeto\analise_exploratoria_Bivariada.xlsx!Cor_Raca!%5banalise_exploratoria_Bivariada.xlsx%5dCor_Raca%20Gráfico%203</vt:lpstr>
      <vt:lpstr>file:///E:\Google%20Drive\Pós%20Graduação\TCC\Projeto\analise_exploratoria_Bivariada.xlsx!Gastos_Sem_Renda!%5banalise_exploratoria_Bivariada.xlsx%5dGastos_Sem_Renda%20Gráfico%203</vt:lpstr>
      <vt:lpstr>file:///E:\Google%20Drive\Pós%20Graduação\TCC\Projeto\analise_exploratoria_Bivariada.xlsx!Trabalhou_Ult_12m!%5banalise_exploratoria_Bivariada.xlsx%5dTrabalhou_Ult_12m%20Gráfico%203</vt:lpstr>
      <vt:lpstr>file:///E:\Google%20Drive\Pós%20Graduação\TCC\Projeto\analise_exploratoria_Bivariada.xlsx!Composicao!%5banalise_exploratoria_Bivariada.xlsx%5dComposicao%20Gráfico%203</vt:lpstr>
      <vt:lpstr>file:///E:\Google%20Drive\Pós%20Graduação\TCC\Projeto\analise_exploratoria_Bivariada.xlsx!Instrucao!%5banalise_exploratoria_Bivariada.xlsx%5dInstrucao%20Gráfico%202</vt:lpstr>
      <vt:lpstr>file:///E:\Google%20Drive\Pós%20Graduação\TCC\Projeto\analise_exploratoria.xlsx!Variaveis_removidas!L3C14:L6C17</vt:lpstr>
      <vt:lpstr>file:///E:\Google%20Drive\Pós%20Graduação\TCC\Projeto\analise_exploratoria.xlsx!Variaveis_removidas!L9C14:L12C17</vt:lpstr>
      <vt:lpstr>file:///E:\Google%20Drive\Pós%20Graduação\TCC\Projeto\analise_exploratoria.xlsx!Variaveis_removidas!L3C19:L11C22</vt:lpstr>
      <vt:lpstr>file:///E:\Google%20Drive\Pós%20Graduação\TCC\Projeto\analise_exploratoria.xlsx!Variaveis_removidas!L3C24:L7C27</vt:lpstr>
      <vt:lpstr>file:///E:\Google%20Drive\Pós%20Graduação\TCC\Projeto\analise_exploratoria.xlsx!Variaveis_removidas!L3C29:L16C32</vt:lpstr>
      <vt:lpstr>file:///E:\Google%20Drive\Pós%20Graduação\TCC\Projeto\analise_exploratoria.xlsx!Variaveis_removidas!L4C34:L9C37</vt:lpstr>
      <vt:lpstr>file:///E:\Google%20Drive\Pós%20Graduação\TCC\Projeto\analise_exploratoria.xlsx!Variaveis_removidas!L32C40:L35C41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Johnny Costa</cp:lastModifiedBy>
  <cp:revision>822</cp:revision>
  <dcterms:created xsi:type="dcterms:W3CDTF">2020-04-08T18:00:12Z</dcterms:created>
  <dcterms:modified xsi:type="dcterms:W3CDTF">2023-05-29T01:18:36Z</dcterms:modified>
</cp:coreProperties>
</file>